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62" r:id="rId3"/>
    <p:sldId id="370" r:id="rId4"/>
    <p:sldId id="263" r:id="rId5"/>
    <p:sldId id="268" r:id="rId6"/>
    <p:sldId id="341" r:id="rId7"/>
    <p:sldId id="257" r:id="rId8"/>
    <p:sldId id="258" r:id="rId9"/>
    <p:sldId id="259" r:id="rId10"/>
    <p:sldId id="260" r:id="rId11"/>
    <p:sldId id="261" r:id="rId12"/>
    <p:sldId id="264" r:id="rId13"/>
    <p:sldId id="265" r:id="rId14"/>
    <p:sldId id="266" r:id="rId15"/>
    <p:sldId id="269" r:id="rId16"/>
    <p:sldId id="267" r:id="rId17"/>
    <p:sldId id="271" r:id="rId18"/>
    <p:sldId id="270" r:id="rId19"/>
    <p:sldId id="273" r:id="rId20"/>
    <p:sldId id="272" r:id="rId21"/>
    <p:sldId id="275" r:id="rId22"/>
    <p:sldId id="274" r:id="rId23"/>
    <p:sldId id="277" r:id="rId24"/>
    <p:sldId id="276" r:id="rId25"/>
    <p:sldId id="279" r:id="rId26"/>
    <p:sldId id="280" r:id="rId27"/>
    <p:sldId id="278" r:id="rId28"/>
    <p:sldId id="281" r:id="rId29"/>
    <p:sldId id="282" r:id="rId30"/>
    <p:sldId id="283" r:id="rId31"/>
    <p:sldId id="284" r:id="rId32"/>
    <p:sldId id="286" r:id="rId33"/>
    <p:sldId id="285" r:id="rId34"/>
    <p:sldId id="287" r:id="rId35"/>
    <p:sldId id="288" r:id="rId36"/>
    <p:sldId id="289" r:id="rId37"/>
    <p:sldId id="290" r:id="rId38"/>
    <p:sldId id="291" r:id="rId39"/>
    <p:sldId id="293" r:id="rId40"/>
    <p:sldId id="292" r:id="rId41"/>
    <p:sldId id="294" r:id="rId42"/>
    <p:sldId id="295" r:id="rId43"/>
    <p:sldId id="297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8" r:id="rId54"/>
    <p:sldId id="306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64" r:id="rId68"/>
    <p:sldId id="365" r:id="rId69"/>
    <p:sldId id="366" r:id="rId70"/>
    <p:sldId id="367" r:id="rId71"/>
    <p:sldId id="368" r:id="rId72"/>
    <p:sldId id="369" r:id="rId73"/>
    <p:sldId id="322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21" r:id="rId108"/>
    <p:sldId id="323" r:id="rId109"/>
    <p:sldId id="324" r:id="rId110"/>
    <p:sldId id="325" r:id="rId111"/>
    <p:sldId id="327" r:id="rId112"/>
    <p:sldId id="326" r:id="rId113"/>
    <p:sldId id="329" r:id="rId114"/>
    <p:sldId id="328" r:id="rId1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694D1137-B787-4C93-BC60-EFE485E54AF0}">
          <p14:sldIdLst>
            <p14:sldId id="256"/>
            <p14:sldId id="262"/>
            <p14:sldId id="370"/>
            <p14:sldId id="263"/>
          </p14:sldIdLst>
        </p14:section>
        <p14:section name="3PMT; X-ray" id="{052D58BD-600C-4461-A372-CF7E52F800BF}">
          <p14:sldIdLst>
            <p14:sldId id="268"/>
            <p14:sldId id="341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9"/>
            <p14:sldId id="267"/>
            <p14:sldId id="271"/>
            <p14:sldId id="270"/>
            <p14:sldId id="273"/>
            <p14:sldId id="272"/>
            <p14:sldId id="275"/>
            <p14:sldId id="274"/>
            <p14:sldId id="277"/>
            <p14:sldId id="276"/>
          </p14:sldIdLst>
        </p14:section>
        <p14:section name="1PMT; X-ray" id="{F8CC292E-0256-4E69-B1B2-E1010EF015D3}">
          <p14:sldIdLst>
            <p14:sldId id="279"/>
            <p14:sldId id="280"/>
            <p14:sldId id="278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GEM; X-ray" id="{BD7F3943-8DDE-45CC-9391-9D32CD2E569F}">
          <p14:sldIdLst>
            <p14:sldId id="308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SiPM; X-ray" id="{4BD03201-699A-4186-8DFA-A1C05C3182EF}">
          <p14:sldIdLst>
            <p14:sldId id="322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</p14:sldIdLst>
        </p14:section>
        <p14:section name="SiPM 1e calib (event_x-ray_4_thmV)" id="{56DD8714-3ECE-4D06-9B1F-2BEAF5946A26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SiPM 1e calib (ch 35, 37)" id="{26CF01F8-AD8C-4630-AF99-5361CDA467FD}">
          <p14:sldIdLst>
            <p14:sldId id="353"/>
          </p14:sldIdLst>
        </p14:section>
        <p14:section name="SiPM 1e calib double integral; settings1" id="{0F5D549E-F8DD-4CFB-9E63-69C33B70BCCF}">
          <p14:sldIdLst>
            <p14:sldId id="354"/>
            <p14:sldId id="355"/>
            <p14:sldId id="356"/>
            <p14:sldId id="357"/>
            <p14:sldId id="358"/>
          </p14:sldIdLst>
        </p14:section>
        <p14:section name="SiPM 1e calib double integral; settings2" id="{E353DA17-AD6C-4297-ACD2-AD566A77CC33}">
          <p14:sldIdLst>
            <p14:sldId id="359"/>
            <p14:sldId id="360"/>
            <p14:sldId id="361"/>
            <p14:sldId id="362"/>
            <p14:sldId id="363"/>
          </p14:sldIdLst>
        </p14:section>
        <p14:section name="3PMT; Cd" id="{D815BE90-E536-48BC-8CED-CBBDA463DB36}">
          <p14:sldIdLst>
            <p14:sldId id="321"/>
            <p14:sldId id="323"/>
          </p14:sldIdLst>
        </p14:section>
        <p14:section name="X-ray; 2mm_coll" id="{FFB579A0-A296-4261-988B-B4EC2C818996}">
          <p14:sldIdLst>
            <p14:sldId id="324"/>
            <p14:sldId id="325"/>
            <p14:sldId id="327"/>
            <p14:sldId id="326"/>
            <p14:sldId id="329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0449" autoAdjust="0"/>
  </p:normalViewPr>
  <p:slideViewPr>
    <p:cSldViewPr snapToGrid="0">
      <p:cViewPr varScale="1">
        <p:scale>
          <a:sx n="73" d="100"/>
          <a:sy n="73" d="100"/>
        </p:scale>
        <p:origin x="753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1858-494A-4EDA-97DB-52A4D4413889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4A3C-3169-463A-89CB-1B784642F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11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70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7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75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6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74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50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9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02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5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77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5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2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4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76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67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9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F4C83-11BB-42AF-8E86-FD1382C5A0BF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13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57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s://github.com/Vlad-ole/Parser_signal_finder/commits/my-temporary-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Обработка данных захода от 22 июня 2017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699318"/>
            <a:ext cx="9144000" cy="1655762"/>
          </a:xfrm>
        </p:spPr>
        <p:txBody>
          <a:bodyPr/>
          <a:lstStyle/>
          <a:p>
            <a:r>
              <a:rPr lang="ru-RU" dirty="0" smtClean="0"/>
              <a:t>Олейников Владислав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769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063"/>
            <a:ext cx="5565647" cy="3034937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021874" y="4145281"/>
            <a:ext cx="2202219" cy="1375194"/>
            <a:chOff x="8456023" y="484503"/>
            <a:chExt cx="4231315" cy="236797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6023" y="484503"/>
              <a:ext cx="4118104" cy="2367971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10585477" y="991275"/>
              <a:ext cx="21018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 graphs</a:t>
              </a:r>
              <a:endParaRPr lang="ru-RU" sz="1200" dirty="0"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1" y="801902"/>
            <a:ext cx="5286082" cy="30435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49" y="783771"/>
            <a:ext cx="5043984" cy="28912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651" y="3823063"/>
            <a:ext cx="4975013" cy="289661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822708" y="5872564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730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5688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783771"/>
            <a:ext cx="5811650" cy="3212157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42" y="783771"/>
            <a:ext cx="5838048" cy="3371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5752" y="2548606"/>
            <a:ext cx="18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Обработано 1410 сигналов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410367"/>
            <a:ext cx="1208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Убрал из спектра интеграл наводки (30, 35) </a:t>
            </a:r>
            <a:r>
              <a:rPr lang="en-US" dirty="0" smtClean="0"/>
              <a:t>us.</a:t>
            </a:r>
            <a:r>
              <a:rPr lang="ru-RU" dirty="0" smtClean="0"/>
              <a:t> Странно, что пропало так много событий!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2296" y="49597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(размерность интеграла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на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этом </a:t>
            </a:r>
            <a:r>
              <a:rPr lang="ru-RU" sz="1400" dirty="0" smtClean="0">
                <a:solidFill>
                  <a:srgbClr val="FF0000"/>
                </a:solidFill>
              </a:rPr>
              <a:t>слайде </a:t>
            </a:r>
            <a:r>
              <a:rPr lang="en-US" sz="1400" dirty="0" smtClean="0">
                <a:solidFill>
                  <a:srgbClr val="FF0000"/>
                </a:solidFill>
              </a:rPr>
              <a:t>mV*ns*ns</a:t>
            </a:r>
            <a:r>
              <a:rPr lang="ru-RU" sz="1400" dirty="0" smtClean="0">
                <a:solidFill>
                  <a:srgbClr val="FF0000"/>
                </a:solidFill>
              </a:rPr>
              <a:t>, а значение занижено еще в 16 раз, т.к. забыл </a:t>
            </a:r>
            <a:r>
              <a:rPr lang="ru-RU" sz="1400" dirty="0" err="1" smtClean="0">
                <a:solidFill>
                  <a:srgbClr val="FF0000"/>
                </a:solidFill>
              </a:rPr>
              <a:t>домножить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  <a:r>
              <a:rPr lang="ru-RU" sz="1400" dirty="0">
                <a:solidFill>
                  <a:srgbClr val="FF0000"/>
                </a:solidFill>
              </a:rPr>
              <a:t/>
            </a:r>
            <a:br>
              <a:rPr lang="ru-RU" sz="1400" dirty="0">
                <a:solidFill>
                  <a:srgbClr val="FF0000"/>
                </a:solidFill>
              </a:rPr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648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748" y="704088"/>
            <a:ext cx="5571252" cy="32112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9" y="704088"/>
            <a:ext cx="5588455" cy="3131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10367"/>
            <a:ext cx="1208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Отставил только наводки (30, 35) </a:t>
            </a:r>
            <a:r>
              <a:rPr lang="en-US" dirty="0" smtClean="0"/>
              <a:t>us.</a:t>
            </a:r>
            <a:r>
              <a:rPr lang="ru-RU" dirty="0" smtClean="0"/>
              <a:t> Выходит, что спектры сигнала и наводки сильно перекрываются.</a:t>
            </a:r>
          </a:p>
          <a:p>
            <a:r>
              <a:rPr lang="ru-RU" dirty="0" smtClean="0"/>
              <a:t>Не удивительно, ведь при двойном интеграле любая наводка не интегрируется в нуль.</a:t>
            </a:r>
          </a:p>
          <a:p>
            <a:r>
              <a:rPr lang="ru-RU" dirty="0" smtClean="0"/>
              <a:t>Странно то, что расстояние между 3-мя интенсивными пиками одинаковое </a:t>
            </a:r>
            <a:r>
              <a:rPr lang="en-US" dirty="0" smtClean="0"/>
              <a:t>~2E5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Может быть была наводка с такой особенностью?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537192" y="2269862"/>
            <a:ext cx="18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Обработано 1410 сигналов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2296" y="575635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(размерность интеграла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rgbClr val="FF0000"/>
                </a:solidFill>
              </a:rPr>
              <a:t>на </a:t>
            </a:r>
            <a:r>
              <a:rPr lang="ru-RU" sz="1400" dirty="0">
                <a:solidFill>
                  <a:srgbClr val="FF0000"/>
                </a:solidFill>
              </a:rPr>
              <a:t>этом </a:t>
            </a:r>
            <a:r>
              <a:rPr lang="ru-RU" sz="1400" dirty="0" smtClean="0">
                <a:solidFill>
                  <a:srgbClr val="FF0000"/>
                </a:solidFill>
              </a:rPr>
              <a:t>слайде </a:t>
            </a:r>
            <a:r>
              <a:rPr lang="en-US" sz="1400" dirty="0" smtClean="0">
                <a:solidFill>
                  <a:srgbClr val="FF0000"/>
                </a:solidFill>
              </a:rPr>
              <a:t>mV*ns*ns</a:t>
            </a:r>
            <a:r>
              <a:rPr lang="ru-RU" sz="1400" dirty="0" smtClean="0">
                <a:solidFill>
                  <a:srgbClr val="FF0000"/>
                </a:solidFill>
              </a:rPr>
              <a:t>, а значение занижено еще в 16 раз, т.к. забыл </a:t>
            </a:r>
            <a:r>
              <a:rPr lang="ru-RU" sz="1400" dirty="0" err="1" smtClean="0">
                <a:solidFill>
                  <a:srgbClr val="FF0000"/>
                </a:solidFill>
              </a:rPr>
              <a:t>домножить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  <a:r>
              <a:rPr lang="ru-RU" sz="1400" dirty="0">
                <a:solidFill>
                  <a:srgbClr val="FF0000"/>
                </a:solidFill>
              </a:rPr>
              <a:t/>
            </a:r>
            <a:br>
              <a:rPr lang="ru-RU" sz="1400" dirty="0">
                <a:solidFill>
                  <a:srgbClr val="FF0000"/>
                </a:solidFill>
              </a:rPr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887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r>
              <a:rPr lang="en-US" dirty="0">
                <a:solidFill>
                  <a:srgbClr val="FF0000"/>
                </a:solidFill>
              </a:rPr>
              <a:t> (event_x-ray_4_thmV)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e25fd4d691520187e956f802634f6986a2c4a4f4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866067"/>
            <a:ext cx="5543160" cy="320673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608" y="6114042"/>
            <a:ext cx="37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Оставил </a:t>
            </a:r>
            <a:r>
              <a:rPr lang="ru-RU" dirty="0"/>
              <a:t>только наводки (30, 35) </a:t>
            </a:r>
            <a:r>
              <a:rPr lang="en-US" dirty="0"/>
              <a:t>us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Сигналы на следующем слайде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2208" y="5286304"/>
            <a:ext cx="553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размерность интеграла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на </a:t>
            </a:r>
            <a:r>
              <a:rPr lang="ru-RU" dirty="0" smtClean="0">
                <a:solidFill>
                  <a:srgbClr val="FF0000"/>
                </a:solidFill>
              </a:rPr>
              <a:t>этом </a:t>
            </a:r>
            <a:r>
              <a:rPr lang="ru-RU" dirty="0">
                <a:solidFill>
                  <a:srgbClr val="FF0000"/>
                </a:solidFill>
              </a:rPr>
              <a:t>слайде </a:t>
            </a:r>
            <a:r>
              <a:rPr lang="en-US" dirty="0" smtClean="0">
                <a:solidFill>
                  <a:srgbClr val="FF0000"/>
                </a:solidFill>
              </a:rPr>
              <a:t>mV*ns*ns</a:t>
            </a:r>
            <a:r>
              <a:rPr lang="ru-RU" dirty="0" smtClean="0">
                <a:solidFill>
                  <a:srgbClr val="FF0000"/>
                </a:solidFill>
              </a:rPr>
              <a:t> и правильное значение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2608" y="4366233"/>
            <a:ext cx="5303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veto_window_p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integral_window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15000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ru-RU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24" y="867624"/>
            <a:ext cx="5011027" cy="28814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68" y="3928309"/>
            <a:ext cx="5090338" cy="29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7"/>
            <a:ext cx="6044184" cy="33780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84" y="109737"/>
            <a:ext cx="6147816" cy="34146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8429"/>
            <a:ext cx="5961888" cy="32995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36" y="3610680"/>
            <a:ext cx="5852160" cy="32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e25fd4d691520187e956f802634f6986a2c4a4f4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7" y="868680"/>
            <a:ext cx="4973564" cy="290923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608" y="6114042"/>
            <a:ext cx="4095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Убрал наводки (30</a:t>
            </a:r>
            <a:r>
              <a:rPr lang="ru-RU" dirty="0"/>
              <a:t>, 35) </a:t>
            </a:r>
            <a:r>
              <a:rPr lang="en-US" dirty="0"/>
              <a:t>us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Сигналы здесь и на следующем слайде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2208" y="5286304"/>
            <a:ext cx="553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размерность интеграла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на </a:t>
            </a:r>
            <a:r>
              <a:rPr lang="ru-RU" dirty="0" smtClean="0">
                <a:solidFill>
                  <a:srgbClr val="FF0000"/>
                </a:solidFill>
              </a:rPr>
              <a:t>этом </a:t>
            </a:r>
            <a:r>
              <a:rPr lang="ru-RU" dirty="0">
                <a:solidFill>
                  <a:srgbClr val="FF0000"/>
                </a:solidFill>
              </a:rPr>
              <a:t>слайде </a:t>
            </a:r>
            <a:r>
              <a:rPr lang="en-US" dirty="0" smtClean="0">
                <a:solidFill>
                  <a:srgbClr val="FF0000"/>
                </a:solidFill>
              </a:rPr>
              <a:t>mV*ns*ns</a:t>
            </a:r>
            <a:r>
              <a:rPr lang="ru-RU" dirty="0" smtClean="0">
                <a:solidFill>
                  <a:srgbClr val="FF0000"/>
                </a:solidFill>
              </a:rPr>
              <a:t> и правильное значение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2608" y="4366233"/>
            <a:ext cx="5303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veto_window_p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integral_window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15000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10000 /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ru-RU" sz="1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59" y="868680"/>
            <a:ext cx="5296381" cy="290923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59" y="3893556"/>
            <a:ext cx="5124213" cy="2853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6352" y="2048256"/>
            <a:ext cx="195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err="1" smtClean="0"/>
              <a:t>pe</a:t>
            </a:r>
            <a:r>
              <a:rPr lang="en-US" dirty="0" smtClean="0"/>
              <a:t> ~6E6 – 12 E6 mV*ns*ns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0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950"/>
            <a:ext cx="5907949" cy="32641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48" y="96665"/>
            <a:ext cx="5504178" cy="30411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99" y="3502152"/>
            <a:ext cx="5639882" cy="31690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660" y="3502152"/>
            <a:ext cx="5673340" cy="3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423" y="0"/>
            <a:ext cx="6095934" cy="33679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" y="0"/>
            <a:ext cx="595593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3PMT; Cd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" y="973486"/>
            <a:ext cx="6092558" cy="34613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97" y="973486"/>
            <a:ext cx="5880795" cy="33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 smtClean="0">
                <a:solidFill>
                  <a:srgbClr val="FF0000"/>
                </a:solidFill>
              </a:rPr>
              <a:t>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3890859"/>
            <a:ext cx="5280660" cy="29671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02" y="895037"/>
            <a:ext cx="5228675" cy="29958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" y="926419"/>
            <a:ext cx="5068389" cy="29182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45" y="4002125"/>
            <a:ext cx="4807132" cy="280004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195691" y="4374690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4500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22266266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83" y="783771"/>
            <a:ext cx="5312865" cy="28283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522209" y="1290543"/>
            <a:ext cx="2875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69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130 ns</a:t>
            </a:r>
            <a:endParaRPr lang="ru-RU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200" dirty="0"/>
              <a:t>Знаю из захода без </a:t>
            </a:r>
            <a:r>
              <a:rPr lang="ru-RU" sz="1200" dirty="0" smtClean="0"/>
              <a:t>коллиматора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971917" y="2148905"/>
            <a:ext cx="9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cuts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824121"/>
            <a:ext cx="5198434" cy="29882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40" y="3824121"/>
            <a:ext cx="5299808" cy="30338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3" y="856926"/>
            <a:ext cx="5359497" cy="29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7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0" y="938892"/>
            <a:ext cx="5606409" cy="31941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19" y="872243"/>
            <a:ext cx="5798951" cy="33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31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6" y="3949176"/>
            <a:ext cx="5131070" cy="28356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23" y="667512"/>
            <a:ext cx="5650577" cy="308152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234782" y="1128117"/>
            <a:ext cx="2755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46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75000 ns</a:t>
            </a:r>
            <a:endParaRPr lang="ru-RU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200" dirty="0"/>
              <a:t>Знаю из захода без коллиматора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ru-RU" sz="1200" dirty="0"/>
          </a:p>
          <a:p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50125" y="1643932"/>
            <a:ext cx="9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cuts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8230721" y="1136654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9024135" y="1181627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4" y="683187"/>
            <a:ext cx="5721866" cy="31821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2504" y="4548482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дисперсия –</a:t>
            </a:r>
            <a:r>
              <a:rPr lang="en-US" dirty="0" smtClean="0"/>
              <a:t>&gt; </a:t>
            </a:r>
            <a:r>
              <a:rPr lang="ru-RU" dirty="0" smtClean="0"/>
              <a:t>невозможно посчитать положение среднего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3503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" y="914400"/>
            <a:ext cx="5760900" cy="32783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914400"/>
            <a:ext cx="5926860" cy="34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8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22" y="687477"/>
            <a:ext cx="6142643" cy="3284759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73201" y="1135527"/>
            <a:ext cx="719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7490759" y="1745067"/>
            <a:ext cx="16465" cy="121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376861" y="147124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8480338" y="2207125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600340" y="1953209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68300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8" y="4072736"/>
            <a:ext cx="4843404" cy="268468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627858" y="1218448"/>
            <a:ext cx="2508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200" dirty="0"/>
              <a:t>Знаю из захода без коллиматора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ru-RU" sz="12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4" y="783771"/>
            <a:ext cx="5911941" cy="32889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20342" y="4683914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дисперсия –</a:t>
            </a:r>
            <a:r>
              <a:rPr lang="en-US" dirty="0" smtClean="0"/>
              <a:t>&gt; </a:t>
            </a:r>
            <a:r>
              <a:rPr lang="ru-RU" dirty="0" smtClean="0"/>
              <a:t>невозможно посчитать положение среднего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25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95" y="3942071"/>
            <a:ext cx="5021045" cy="2915930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 smtClean="0">
                <a:solidFill>
                  <a:srgbClr val="FF0000"/>
                </a:solidFill>
              </a:rPr>
              <a:t>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9" y="3745433"/>
            <a:ext cx="5571720" cy="31125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65" y="893749"/>
            <a:ext cx="4970417" cy="28516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45" y="801708"/>
            <a:ext cx="5105014" cy="292578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40719" y="5847048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372815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0" y="4040746"/>
            <a:ext cx="5062299" cy="28172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0" y="1045029"/>
            <a:ext cx="4926592" cy="2831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547" y="989879"/>
            <a:ext cx="5292384" cy="30508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28" y="4065607"/>
            <a:ext cx="4761528" cy="276753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900839" y="4427555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50255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3740095"/>
            <a:ext cx="5589544" cy="3112797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66" y="770924"/>
            <a:ext cx="5193732" cy="29691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8" y="664050"/>
            <a:ext cx="5103223" cy="29405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44" y="3883212"/>
            <a:ext cx="4858060" cy="28265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331811" y="5699056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795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406504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4" y="946283"/>
            <a:ext cx="5540482" cy="31871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959592"/>
            <a:ext cx="5512337" cy="31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677" y="918070"/>
            <a:ext cx="6049323" cy="3349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5715" y="1445037"/>
            <a:ext cx="238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510 averaged graphs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327678" y="1208551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82300 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7803526" y="1474236"/>
            <a:ext cx="323437" cy="194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8551369" y="1436827"/>
            <a:ext cx="452672" cy="19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" y="918071"/>
            <a:ext cx="5125281" cy="286082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70" y="3913199"/>
            <a:ext cx="4982110" cy="28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0" y="914400"/>
            <a:ext cx="5318459" cy="3011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914400"/>
            <a:ext cx="5457825" cy="30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794" y="718457"/>
            <a:ext cx="5265908" cy="29041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475344" y="1248312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62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86500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2" y="739913"/>
            <a:ext cx="5253145" cy="29106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8" y="3825551"/>
            <a:ext cx="5053919" cy="29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0" y="783771"/>
            <a:ext cx="5442380" cy="3128962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4" y="783771"/>
            <a:ext cx="5531716" cy="31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Схема измерений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700580" y="1202748"/>
            <a:ext cx="910505" cy="369332"/>
            <a:chOff x="700580" y="1202748"/>
            <a:chExt cx="910505" cy="369332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PMT2</a:t>
              </a:r>
              <a:endParaRPr lang="ru-RU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700578" y="1720908"/>
            <a:ext cx="910505" cy="369332"/>
            <a:chOff x="700580" y="1202748"/>
            <a:chExt cx="910505" cy="369332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PMT3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700578" y="2239068"/>
            <a:ext cx="910505" cy="369332"/>
            <a:chOff x="700580" y="1202748"/>
            <a:chExt cx="910505" cy="3693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PMT4</a:t>
              </a:r>
              <a:endParaRPr lang="ru-RU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6459" y="3176207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N979</a:t>
            </a:r>
            <a:endParaRPr lang="ru-RU" dirty="0"/>
          </a:p>
        </p:txBody>
      </p:sp>
      <p:grpSp>
        <p:nvGrpSpPr>
          <p:cNvPr id="44" name="Группа 43"/>
          <p:cNvGrpSpPr/>
          <p:nvPr/>
        </p:nvGrpSpPr>
        <p:grpSpPr>
          <a:xfrm>
            <a:off x="2228936" y="1202749"/>
            <a:ext cx="853898" cy="1923812"/>
            <a:chOff x="2228936" y="1202749"/>
            <a:chExt cx="853898" cy="1923812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/>
            <p:cNvCxnSpPr>
              <a:stCxn id="23" idx="0"/>
              <a:endCxn id="23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228936" y="783771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2655885" y="783771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7" idx="3"/>
          </p:cNvCxnSpPr>
          <p:nvPr/>
        </p:nvCxnSpPr>
        <p:spPr>
          <a:xfrm flipV="1">
            <a:off x="1611085" y="1384663"/>
            <a:ext cx="818606" cy="27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1" idx="3"/>
          </p:cNvCxnSpPr>
          <p:nvPr/>
        </p:nvCxnSpPr>
        <p:spPr>
          <a:xfrm flipV="1">
            <a:off x="1611083" y="1506583"/>
            <a:ext cx="818608" cy="398991"/>
          </a:xfrm>
          <a:prstGeom prst="bentConnector3">
            <a:avLst>
              <a:gd name="adj1" fmla="val 3404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7" idx="3"/>
          </p:cNvCxnSpPr>
          <p:nvPr/>
        </p:nvCxnSpPr>
        <p:spPr>
          <a:xfrm flipV="1">
            <a:off x="1611083" y="1637211"/>
            <a:ext cx="818608" cy="786523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Группа 45"/>
          <p:cNvGrpSpPr/>
          <p:nvPr/>
        </p:nvGrpSpPr>
        <p:grpSpPr>
          <a:xfrm>
            <a:off x="3770697" y="1202748"/>
            <a:ext cx="853898" cy="1923812"/>
            <a:chOff x="2228936" y="1202749"/>
            <a:chExt cx="853898" cy="1923812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/>
            <p:cNvCxnSpPr>
              <a:stCxn id="47" idx="0"/>
              <a:endCxn id="47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828220" y="3176207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N625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3812063" y="808593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51" name="TextBox 50"/>
          <p:cNvSpPr txBox="1"/>
          <p:nvPr/>
        </p:nvSpPr>
        <p:spPr>
          <a:xfrm>
            <a:off x="4197646" y="803454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2869361" y="1384663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2869360" y="1506583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2875662" y="1637211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3770697" y="1901219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3762213" y="2486661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V="1">
            <a:off x="2449003" y="1384663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2444646" y="1510936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flipV="1">
            <a:off x="2444647" y="1624150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4423839" y="1389014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/>
          <p:cNvSpPr/>
          <p:nvPr/>
        </p:nvSpPr>
        <p:spPr>
          <a:xfrm>
            <a:off x="5573944" y="1178926"/>
            <a:ext cx="147174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5639257" y="1178926"/>
            <a:ext cx="140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Таблетка</a:t>
            </a:r>
            <a:r>
              <a:rPr lang="en-US" dirty="0" smtClean="0"/>
              <a:t>” 2</a:t>
            </a:r>
            <a:endParaRPr lang="ru-RU" dirty="0"/>
          </a:p>
        </p:txBody>
      </p:sp>
      <p:grpSp>
        <p:nvGrpSpPr>
          <p:cNvPr id="83" name="Группа 82"/>
          <p:cNvGrpSpPr/>
          <p:nvPr/>
        </p:nvGrpSpPr>
        <p:grpSpPr>
          <a:xfrm>
            <a:off x="5717414" y="1860985"/>
            <a:ext cx="1389242" cy="369332"/>
            <a:chOff x="6030460" y="1720908"/>
            <a:chExt cx="1389242" cy="369332"/>
          </a:xfrm>
        </p:grpSpPr>
        <p:sp>
          <p:nvSpPr>
            <p:cNvPr id="81" name="Прямоугольник 80"/>
            <p:cNvSpPr/>
            <p:nvPr/>
          </p:nvSpPr>
          <p:spPr>
            <a:xfrm>
              <a:off x="6030460" y="1720908"/>
              <a:ext cx="124990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95771" y="1720908"/>
              <a:ext cx="1323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attenuator</a:t>
              </a:r>
              <a:r>
                <a:rPr lang="en-US" dirty="0"/>
                <a:t> </a:t>
              </a:r>
              <a:endParaRPr lang="ru-RU" dirty="0"/>
            </a:p>
          </p:txBody>
        </p:sp>
      </p:grp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6281404" y="1548258"/>
            <a:ext cx="4348" cy="3095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4025537" y="2045651"/>
            <a:ext cx="169187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Группа 96"/>
          <p:cNvGrpSpPr/>
          <p:nvPr/>
        </p:nvGrpSpPr>
        <p:grpSpPr>
          <a:xfrm>
            <a:off x="7730119" y="1869736"/>
            <a:ext cx="1471749" cy="369332"/>
            <a:chOff x="8217799" y="1137712"/>
            <a:chExt cx="1471749" cy="369332"/>
          </a:xfrm>
        </p:grpSpPr>
        <p:sp>
          <p:nvSpPr>
            <p:cNvPr id="95" name="Прямоугольник 94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Oscilloscope</a:t>
              </a:r>
              <a:endParaRPr lang="ru-RU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3729395" y="4045463"/>
            <a:ext cx="853898" cy="1923812"/>
            <a:chOff x="2228936" y="1202749"/>
            <a:chExt cx="853898" cy="1923812"/>
          </a:xfrm>
        </p:grpSpPr>
        <p:sp>
          <p:nvSpPr>
            <p:cNvPr id="99" name="Прямоугольник 98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0" name="Прямая соединительная линия 99"/>
            <p:cNvCxnSpPr>
              <a:stCxn id="99" idx="0"/>
              <a:endCxn id="99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3838418" y="5965724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N625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3784842" y="3673793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4170425" y="3668654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104" name="Соединительная линия уступом 103"/>
          <p:cNvCxnSpPr>
            <a:endCxn id="95" idx="2"/>
          </p:cNvCxnSpPr>
          <p:nvPr/>
        </p:nvCxnSpPr>
        <p:spPr>
          <a:xfrm flipV="1">
            <a:off x="4369754" y="2239068"/>
            <a:ext cx="4096240" cy="85483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Группа 108"/>
          <p:cNvGrpSpPr/>
          <p:nvPr/>
        </p:nvGrpSpPr>
        <p:grpSpPr>
          <a:xfrm>
            <a:off x="5660345" y="2514458"/>
            <a:ext cx="1515058" cy="637987"/>
            <a:chOff x="6099947" y="1773934"/>
            <a:chExt cx="1323931" cy="646331"/>
          </a:xfrm>
        </p:grpSpPr>
        <p:sp>
          <p:nvSpPr>
            <p:cNvPr id="110" name="Прямоугольник 109"/>
            <p:cNvSpPr/>
            <p:nvPr/>
          </p:nvSpPr>
          <p:spPr>
            <a:xfrm>
              <a:off x="6154439" y="1850687"/>
              <a:ext cx="1173401" cy="5695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099947" y="1773934"/>
              <a:ext cx="1323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A7468B</a:t>
              </a:r>
            </a:p>
            <a:p>
              <a:pPr algn="ctr"/>
              <a:r>
                <a:rPr lang="en-US" dirty="0" smtClean="0"/>
                <a:t>(</a:t>
              </a:r>
              <a:r>
                <a:rPr lang="ru-RU" dirty="0" smtClean="0"/>
                <a:t>переходник</a:t>
              </a:r>
              <a:r>
                <a:rPr lang="en-US" dirty="0" smtClean="0"/>
                <a:t>)</a:t>
              </a:r>
              <a:endParaRPr lang="ru-RU" dirty="0"/>
            </a:p>
          </p:txBody>
        </p:sp>
      </p:grpSp>
      <p:cxnSp>
        <p:nvCxnSpPr>
          <p:cNvPr id="112" name="Соединительная линия уступом 111"/>
          <p:cNvCxnSpPr>
            <a:endCxn id="111" idx="1"/>
          </p:cNvCxnSpPr>
          <p:nvPr/>
        </p:nvCxnSpPr>
        <p:spPr>
          <a:xfrm>
            <a:off x="4384934" y="2400319"/>
            <a:ext cx="1275411" cy="433133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Группа 115"/>
          <p:cNvGrpSpPr/>
          <p:nvPr/>
        </p:nvGrpSpPr>
        <p:grpSpPr>
          <a:xfrm>
            <a:off x="7730118" y="2648785"/>
            <a:ext cx="1471749" cy="369332"/>
            <a:chOff x="8217799" y="1137712"/>
            <a:chExt cx="1471749" cy="369332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V1740 ADC</a:t>
              </a:r>
              <a:endParaRPr lang="ru-RU" dirty="0"/>
            </a:p>
          </p:txBody>
        </p:sp>
      </p:grpSp>
      <p:cxnSp>
        <p:nvCxnSpPr>
          <p:cNvPr id="125" name="Прямая соединительная линия 124"/>
          <p:cNvCxnSpPr/>
          <p:nvPr/>
        </p:nvCxnSpPr>
        <p:spPr>
          <a:xfrm>
            <a:off x="3758373" y="4673136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Соединительная линия уступом 125"/>
          <p:cNvCxnSpPr>
            <a:stCxn id="95" idx="3"/>
          </p:cNvCxnSpPr>
          <p:nvPr/>
        </p:nvCxnSpPr>
        <p:spPr>
          <a:xfrm flipH="1">
            <a:off x="3960453" y="2054402"/>
            <a:ext cx="5241415" cy="2354716"/>
          </a:xfrm>
          <a:prstGeom prst="bentConnector3">
            <a:avLst>
              <a:gd name="adj1" fmla="val -12502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Соединительная линия уступом 128"/>
          <p:cNvCxnSpPr>
            <a:stCxn id="117" idx="3"/>
          </p:cNvCxnSpPr>
          <p:nvPr/>
        </p:nvCxnSpPr>
        <p:spPr>
          <a:xfrm flipH="1">
            <a:off x="4421433" y="2833451"/>
            <a:ext cx="4780434" cy="1370323"/>
          </a:xfrm>
          <a:prstGeom prst="bentConnector3">
            <a:avLst>
              <a:gd name="adj1" fmla="val -4782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Группа 135"/>
          <p:cNvGrpSpPr/>
          <p:nvPr/>
        </p:nvGrpSpPr>
        <p:grpSpPr>
          <a:xfrm>
            <a:off x="636920" y="4203774"/>
            <a:ext cx="1042738" cy="369332"/>
            <a:chOff x="700580" y="1202748"/>
            <a:chExt cx="1042738" cy="369332"/>
          </a:xfrm>
        </p:grpSpPr>
        <p:sp>
          <p:nvSpPr>
            <p:cNvPr id="137" name="Прямоугольник 13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65893" y="1202748"/>
              <a:ext cx="97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THGEM</a:t>
              </a:r>
              <a:endParaRPr lang="ru-RU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1811891" y="4203774"/>
            <a:ext cx="910505" cy="369332"/>
            <a:chOff x="700580" y="1202748"/>
            <a:chExt cx="910505" cy="369332"/>
          </a:xfrm>
        </p:grpSpPr>
        <p:sp>
          <p:nvSpPr>
            <p:cNvPr id="140" name="Прямоугольник 139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AMP</a:t>
              </a:r>
              <a:endParaRPr lang="ru-RU" dirty="0"/>
            </a:p>
          </p:txBody>
        </p:sp>
      </p:grpSp>
      <p:cxnSp>
        <p:nvCxnSpPr>
          <p:cNvPr id="142" name="Прямая соединительная линия 141"/>
          <p:cNvCxnSpPr>
            <a:endCxn id="140" idx="1"/>
          </p:cNvCxnSpPr>
          <p:nvPr/>
        </p:nvCxnSpPr>
        <p:spPr>
          <a:xfrm>
            <a:off x="1571893" y="4387521"/>
            <a:ext cx="239998" cy="9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404341" y="1673156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AUX</a:t>
            </a:r>
            <a:endParaRPr lang="ru-RU" dirty="0"/>
          </a:p>
        </p:txBody>
      </p:sp>
      <p:cxnSp>
        <p:nvCxnSpPr>
          <p:cNvPr id="145" name="Соединительная линия уступом 144"/>
          <p:cNvCxnSpPr/>
          <p:nvPr/>
        </p:nvCxnSpPr>
        <p:spPr>
          <a:xfrm>
            <a:off x="2735744" y="4381709"/>
            <a:ext cx="1236249" cy="486382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Соединительная линия уступом 148"/>
          <p:cNvCxnSpPr>
            <a:endCxn id="110" idx="2"/>
          </p:cNvCxnSpPr>
          <p:nvPr/>
        </p:nvCxnSpPr>
        <p:spPr>
          <a:xfrm flipV="1">
            <a:off x="4381837" y="3152443"/>
            <a:ext cx="2012266" cy="1712724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 flipV="1">
            <a:off x="7065501" y="2683777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Группа 162"/>
          <p:cNvGrpSpPr/>
          <p:nvPr/>
        </p:nvGrpSpPr>
        <p:grpSpPr>
          <a:xfrm>
            <a:off x="266055" y="6274004"/>
            <a:ext cx="1849780" cy="369333"/>
            <a:chOff x="1481645" y="5183495"/>
            <a:chExt cx="1849780" cy="369333"/>
          </a:xfrm>
        </p:grpSpPr>
        <p:sp>
          <p:nvSpPr>
            <p:cNvPr id="157" name="Прямоугольник 156"/>
            <p:cNvSpPr/>
            <p:nvPr/>
          </p:nvSpPr>
          <p:spPr>
            <a:xfrm>
              <a:off x="1545765" y="5240094"/>
              <a:ext cx="1702531" cy="312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481645" y="5183495"/>
              <a:ext cx="184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SiPM</a:t>
              </a:r>
              <a:r>
                <a:rPr lang="en-US" dirty="0" smtClean="0"/>
                <a:t> top matrix</a:t>
              </a:r>
              <a:endParaRPr lang="ru-RU" dirty="0"/>
            </a:p>
          </p:txBody>
        </p:sp>
      </p:grpSp>
      <p:grpSp>
        <p:nvGrpSpPr>
          <p:cNvPr id="159" name="Группа 158"/>
          <p:cNvGrpSpPr/>
          <p:nvPr/>
        </p:nvGrpSpPr>
        <p:grpSpPr>
          <a:xfrm>
            <a:off x="2528208" y="6307904"/>
            <a:ext cx="910505" cy="369332"/>
            <a:chOff x="700580" y="1202748"/>
            <a:chExt cx="910505" cy="369332"/>
          </a:xfrm>
        </p:grpSpPr>
        <p:sp>
          <p:nvSpPr>
            <p:cNvPr id="160" name="Прямоугольник 159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AMP</a:t>
              </a:r>
              <a:endParaRPr lang="ru-RU" dirty="0"/>
            </a:p>
          </p:txBody>
        </p:sp>
      </p:grpSp>
      <p:cxnSp>
        <p:nvCxnSpPr>
          <p:cNvPr id="162" name="Прямая соединительная линия 161"/>
          <p:cNvCxnSpPr/>
          <p:nvPr/>
        </p:nvCxnSpPr>
        <p:spPr>
          <a:xfrm>
            <a:off x="2020387" y="6486970"/>
            <a:ext cx="486753" cy="9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Соединительная линия уступом 164"/>
          <p:cNvCxnSpPr>
            <a:endCxn id="118" idx="2"/>
          </p:cNvCxnSpPr>
          <p:nvPr/>
        </p:nvCxnSpPr>
        <p:spPr>
          <a:xfrm flipV="1">
            <a:off x="3460498" y="3018117"/>
            <a:ext cx="5038151" cy="3511856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 стрелкой 167"/>
          <p:cNvCxnSpPr/>
          <p:nvPr/>
        </p:nvCxnSpPr>
        <p:spPr>
          <a:xfrm rot="480000" flipH="1">
            <a:off x="4991285" y="2016877"/>
            <a:ext cx="323268" cy="4008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/>
          <p:cNvCxnSpPr/>
          <p:nvPr/>
        </p:nvCxnSpPr>
        <p:spPr>
          <a:xfrm rot="-600000">
            <a:off x="1774937" y="134605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 стрелкой 171"/>
          <p:cNvCxnSpPr/>
          <p:nvPr/>
        </p:nvCxnSpPr>
        <p:spPr>
          <a:xfrm rot="-600000">
            <a:off x="1638294" y="238333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 стрелкой 172"/>
          <p:cNvCxnSpPr/>
          <p:nvPr/>
        </p:nvCxnSpPr>
        <p:spPr>
          <a:xfrm flipV="1">
            <a:off x="1622066" y="1889528"/>
            <a:ext cx="250045" cy="119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/>
          <p:nvPr/>
        </p:nvCxnSpPr>
        <p:spPr>
          <a:xfrm rot="-600000">
            <a:off x="4959134" y="1353184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 стрелкой 179"/>
          <p:cNvCxnSpPr/>
          <p:nvPr/>
        </p:nvCxnSpPr>
        <p:spPr>
          <a:xfrm rot="-480000" flipH="1">
            <a:off x="6267364" y="1557589"/>
            <a:ext cx="42455" cy="279242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 стрелкой 185"/>
          <p:cNvCxnSpPr/>
          <p:nvPr/>
        </p:nvCxnSpPr>
        <p:spPr>
          <a:xfrm rot="-600000">
            <a:off x="5253869" y="227699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 стрелкой 186"/>
          <p:cNvCxnSpPr/>
          <p:nvPr/>
        </p:nvCxnSpPr>
        <p:spPr>
          <a:xfrm rot="-600000">
            <a:off x="5187729" y="2799565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/>
          <p:cNvCxnSpPr/>
          <p:nvPr/>
        </p:nvCxnSpPr>
        <p:spPr>
          <a:xfrm flipV="1">
            <a:off x="7074831" y="2818107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/>
          <p:cNvCxnSpPr/>
          <p:nvPr/>
        </p:nvCxnSpPr>
        <p:spPr>
          <a:xfrm rot="-600000">
            <a:off x="7216354" y="264516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Прямая со стрелкой 190"/>
          <p:cNvCxnSpPr/>
          <p:nvPr/>
        </p:nvCxnSpPr>
        <p:spPr>
          <a:xfrm rot="-600000">
            <a:off x="7216355" y="2793996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 стрелкой 193"/>
          <p:cNvCxnSpPr/>
          <p:nvPr/>
        </p:nvCxnSpPr>
        <p:spPr>
          <a:xfrm rot="-480000" flipH="1">
            <a:off x="9832932" y="2538399"/>
            <a:ext cx="42455" cy="279242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 стрелкой 194"/>
          <p:cNvCxnSpPr/>
          <p:nvPr/>
        </p:nvCxnSpPr>
        <p:spPr>
          <a:xfrm rot="-600000">
            <a:off x="5021495" y="417673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 стрелкой 195"/>
          <p:cNvCxnSpPr/>
          <p:nvPr/>
        </p:nvCxnSpPr>
        <p:spPr>
          <a:xfrm rot="-600000">
            <a:off x="5267993" y="4832312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 стрелкой 196"/>
          <p:cNvCxnSpPr/>
          <p:nvPr/>
        </p:nvCxnSpPr>
        <p:spPr>
          <a:xfrm rot="-600000">
            <a:off x="4210859" y="6495580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Прямая соединительная линия 197"/>
          <p:cNvCxnSpPr/>
          <p:nvPr/>
        </p:nvCxnSpPr>
        <p:spPr>
          <a:xfrm>
            <a:off x="10353410" y="801852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9427287" y="599105"/>
            <a:ext cx="97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Сигнал</a:t>
            </a:r>
            <a:endParaRPr lang="ru-RU" dirty="0"/>
          </a:p>
        </p:txBody>
      </p:sp>
      <p:cxnSp>
        <p:nvCxnSpPr>
          <p:cNvPr id="200" name="Прямая соединительная линия 199"/>
          <p:cNvCxnSpPr/>
          <p:nvPr/>
        </p:nvCxnSpPr>
        <p:spPr>
          <a:xfrm>
            <a:off x="10396073" y="1146302"/>
            <a:ext cx="113245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9417956" y="976984"/>
            <a:ext cx="97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Триггер</a:t>
            </a:r>
            <a:endParaRPr lang="ru-RU" dirty="0"/>
          </a:p>
        </p:txBody>
      </p:sp>
      <p:cxnSp>
        <p:nvCxnSpPr>
          <p:cNvPr id="221" name="Соединительная линия уступом 220"/>
          <p:cNvCxnSpPr/>
          <p:nvPr/>
        </p:nvCxnSpPr>
        <p:spPr>
          <a:xfrm flipV="1">
            <a:off x="4385992" y="2145169"/>
            <a:ext cx="4825254" cy="3065578"/>
          </a:xfrm>
          <a:prstGeom prst="bentConnector3">
            <a:avLst>
              <a:gd name="adj1" fmla="val 1275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Прямая со стрелкой 227"/>
          <p:cNvCxnSpPr/>
          <p:nvPr/>
        </p:nvCxnSpPr>
        <p:spPr>
          <a:xfrm rot="-600000">
            <a:off x="5267993" y="518893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10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77" y="783771"/>
            <a:ext cx="5518393" cy="30867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848568" y="1313626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92700 ns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9" y="861352"/>
            <a:ext cx="5396662" cy="30091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1" y="3948132"/>
            <a:ext cx="4840871" cy="28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965917"/>
            <a:ext cx="5374044" cy="31016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20" y="972524"/>
            <a:ext cx="5370520" cy="30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5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9" y="783771"/>
            <a:ext cx="5727698" cy="31904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82" y="689590"/>
            <a:ext cx="5784979" cy="316658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484675" y="1346403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78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101834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1" y="4011291"/>
            <a:ext cx="4910869" cy="2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7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783772"/>
            <a:ext cx="5855857" cy="33496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87" y="799919"/>
            <a:ext cx="5788746" cy="33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05" y="619018"/>
            <a:ext cx="5896948" cy="316726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484675" y="1346403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90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119000 ns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2" y="758166"/>
            <a:ext cx="5447474" cy="30281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6" y="3884923"/>
            <a:ext cx="4958941" cy="2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0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1PMT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319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" y="961053"/>
            <a:ext cx="5692774" cy="3267949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16" y="863358"/>
            <a:ext cx="6027575" cy="34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8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10" y="745533"/>
            <a:ext cx="5699231" cy="31074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36397" y="1518701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43500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71030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9" y="783771"/>
            <a:ext cx="5771912" cy="32047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2" y="3940443"/>
            <a:ext cx="5022668" cy="29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6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44"/>
            <a:ext cx="5923586" cy="34060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06" y="1063689"/>
            <a:ext cx="5673085" cy="32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7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2" y="783771"/>
            <a:ext cx="5779680" cy="32190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0" y="3965510"/>
            <a:ext cx="4951004" cy="2866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1" y="718132"/>
            <a:ext cx="5768689" cy="31693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969866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46000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72560 ns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7725747" y="1562876"/>
            <a:ext cx="55984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8522175" y="1542377"/>
            <a:ext cx="165172" cy="121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969865" y="1748715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2E6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95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Схема измерений (дополнение)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00576" y="2757228"/>
            <a:ext cx="910505" cy="369332"/>
            <a:chOff x="700580" y="1202748"/>
            <a:chExt cx="910505" cy="3693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PMT1</a:t>
              </a:r>
              <a:endParaRPr lang="ru-RU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459" y="3176207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N979</a:t>
            </a:r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2228936" y="1202749"/>
            <a:ext cx="853898" cy="1923812"/>
            <a:chOff x="2228936" y="1202749"/>
            <a:chExt cx="853898" cy="1923812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единительная линия 10"/>
            <p:cNvCxnSpPr>
              <a:stCxn id="10" idx="0"/>
              <a:endCxn id="10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228936" y="783771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655885" y="783771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14" name="Соединительная линия уступом 13"/>
          <p:cNvCxnSpPr/>
          <p:nvPr/>
        </p:nvCxnSpPr>
        <p:spPr>
          <a:xfrm rot="5400000" flipH="1" flipV="1">
            <a:off x="1446085" y="1931713"/>
            <a:ext cx="1187902" cy="832466"/>
          </a:xfrm>
          <a:prstGeom prst="bentConnector3">
            <a:avLst>
              <a:gd name="adj1" fmla="val 16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/>
          <p:nvPr/>
        </p:nvCxnSpPr>
        <p:spPr>
          <a:xfrm>
            <a:off x="2886773" y="1774643"/>
            <a:ext cx="1138764" cy="45538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2462064" y="1763491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-600000">
            <a:off x="1758741" y="288662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Группа 17"/>
          <p:cNvGrpSpPr/>
          <p:nvPr/>
        </p:nvGrpSpPr>
        <p:grpSpPr>
          <a:xfrm>
            <a:off x="3770697" y="1202748"/>
            <a:ext cx="853898" cy="1923812"/>
            <a:chOff x="2228936" y="1202749"/>
            <a:chExt cx="853898" cy="1923812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0" name="Прямая соединительная линия 19"/>
            <p:cNvCxnSpPr>
              <a:stCxn id="19" idx="0"/>
              <a:endCxn id="19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065793" y="3168494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N625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3812063" y="808593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4197646" y="803454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24" name="Соединительная линия уступом 23"/>
          <p:cNvCxnSpPr/>
          <p:nvPr/>
        </p:nvCxnSpPr>
        <p:spPr>
          <a:xfrm>
            <a:off x="4344233" y="2768658"/>
            <a:ext cx="1467501" cy="239798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rot="-600000">
            <a:off x="5298801" y="297560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770697" y="1901219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762213" y="2486661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Группа 27"/>
          <p:cNvGrpSpPr/>
          <p:nvPr/>
        </p:nvGrpSpPr>
        <p:grpSpPr>
          <a:xfrm>
            <a:off x="7821559" y="1888024"/>
            <a:ext cx="1471749" cy="369332"/>
            <a:chOff x="8217799" y="1137712"/>
            <a:chExt cx="1471749" cy="369332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Oscilloscope</a:t>
              </a:r>
              <a:endParaRPr lang="ru-RU" dirty="0"/>
            </a:p>
          </p:txBody>
        </p:sp>
      </p:grpSp>
      <p:cxnSp>
        <p:nvCxnSpPr>
          <p:cNvPr id="31" name="Соединительная линия уступом 30"/>
          <p:cNvCxnSpPr/>
          <p:nvPr/>
        </p:nvCxnSpPr>
        <p:spPr>
          <a:xfrm flipV="1">
            <a:off x="6981060" y="2248313"/>
            <a:ext cx="1922191" cy="194366"/>
          </a:xfrm>
          <a:prstGeom prst="bentConnector3">
            <a:avLst>
              <a:gd name="adj1" fmla="val 100901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rot="-600000">
            <a:off x="6675614" y="2409826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 flipV="1">
            <a:off x="4311830" y="2451868"/>
            <a:ext cx="2590032" cy="243135"/>
          </a:xfrm>
          <a:prstGeom prst="bentConnector3">
            <a:avLst>
              <a:gd name="adj1" fmla="val 4182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Группа 33"/>
          <p:cNvGrpSpPr/>
          <p:nvPr/>
        </p:nvGrpSpPr>
        <p:grpSpPr>
          <a:xfrm>
            <a:off x="5770073" y="2532746"/>
            <a:ext cx="1515058" cy="637987"/>
            <a:chOff x="6099947" y="1773934"/>
            <a:chExt cx="1323931" cy="646331"/>
          </a:xfrm>
        </p:grpSpPr>
        <p:sp>
          <p:nvSpPr>
            <p:cNvPr id="35" name="Прямоугольник 34"/>
            <p:cNvSpPr/>
            <p:nvPr/>
          </p:nvSpPr>
          <p:spPr>
            <a:xfrm>
              <a:off x="6154439" y="1850687"/>
              <a:ext cx="1173401" cy="5695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99947" y="1773934"/>
              <a:ext cx="1323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A7468B</a:t>
              </a:r>
            </a:p>
            <a:p>
              <a:pPr algn="ctr"/>
              <a:r>
                <a:rPr lang="en-US" dirty="0" smtClean="0"/>
                <a:t>(</a:t>
              </a:r>
              <a:r>
                <a:rPr lang="ru-RU" dirty="0" smtClean="0"/>
                <a:t>переходник</a:t>
              </a:r>
              <a:r>
                <a:rPr lang="en-US" dirty="0" smtClean="0"/>
                <a:t>)</a:t>
              </a:r>
              <a:endParaRPr lang="ru-RU" dirty="0"/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7821558" y="2667073"/>
            <a:ext cx="1471749" cy="369332"/>
            <a:chOff x="8217799" y="1137712"/>
            <a:chExt cx="1471749" cy="36933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V1740 ADC</a:t>
              </a:r>
              <a:endParaRPr lang="ru-RU" dirty="0"/>
            </a:p>
          </p:txBody>
        </p:sp>
      </p:grpSp>
      <p:cxnSp>
        <p:nvCxnSpPr>
          <p:cNvPr id="40" name="Прямая соединительная линия 39"/>
          <p:cNvCxnSpPr/>
          <p:nvPr/>
        </p:nvCxnSpPr>
        <p:spPr>
          <a:xfrm flipV="1">
            <a:off x="7156940" y="2952927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rot="-600000">
            <a:off x="7308625" y="292416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/>
          <p:cNvGrpSpPr/>
          <p:nvPr/>
        </p:nvGrpSpPr>
        <p:grpSpPr>
          <a:xfrm>
            <a:off x="5186057" y="1611093"/>
            <a:ext cx="1471749" cy="369332"/>
            <a:chOff x="5247145" y="1208316"/>
            <a:chExt cx="1471749" cy="369332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5247145" y="1208316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12458" y="1208316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“</a:t>
              </a:r>
              <a:r>
                <a:rPr lang="ru-RU" dirty="0" smtClean="0"/>
                <a:t>Таблетка</a:t>
              </a:r>
              <a:r>
                <a:rPr lang="en-US" dirty="0" smtClean="0"/>
                <a:t>” </a:t>
              </a:r>
              <a:r>
                <a:rPr lang="ru-RU" dirty="0" smtClean="0"/>
                <a:t>1</a:t>
              </a:r>
              <a:endParaRPr lang="ru-RU" dirty="0"/>
            </a:p>
          </p:txBody>
        </p:sp>
      </p:grpSp>
      <p:cxnSp>
        <p:nvCxnSpPr>
          <p:cNvPr id="46" name="Соединительная линия уступом 45"/>
          <p:cNvCxnSpPr>
            <a:endCxn id="42" idx="1"/>
          </p:cNvCxnSpPr>
          <p:nvPr/>
        </p:nvCxnSpPr>
        <p:spPr>
          <a:xfrm flipV="1">
            <a:off x="4366133" y="1795759"/>
            <a:ext cx="819924" cy="40094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flipV="1">
            <a:off x="6649830" y="1723838"/>
            <a:ext cx="3545730" cy="139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flipV="1">
            <a:off x="10195560" y="1731793"/>
            <a:ext cx="0" cy="18800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V="1">
            <a:off x="3941064" y="3604367"/>
            <a:ext cx="6254496" cy="139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V="1">
            <a:off x="3959763" y="2695004"/>
            <a:ext cx="0" cy="9233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rot="-600000">
            <a:off x="3110507" y="1741790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/>
          <p:cNvCxnSpPr/>
          <p:nvPr/>
        </p:nvCxnSpPr>
        <p:spPr>
          <a:xfrm rot="-600000">
            <a:off x="4799720" y="1759390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rot="-600000">
            <a:off x="7644521" y="170498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5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890267"/>
            <a:ext cx="5627622" cy="3215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987141"/>
            <a:ext cx="5535190" cy="3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41" y="668127"/>
            <a:ext cx="5782592" cy="31947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025850" y="132494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45000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72260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7912359" y="1578856"/>
            <a:ext cx="55984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9" y="740589"/>
            <a:ext cx="5634393" cy="3122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78976"/>
            <a:ext cx="5178490" cy="29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" y="783771"/>
            <a:ext cx="5729247" cy="32855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68" y="799192"/>
            <a:ext cx="5683781" cy="32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0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5" y="709126"/>
            <a:ext cx="5585928" cy="304627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025850" y="132494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47400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75600 ns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8173616" y="1324940"/>
            <a:ext cx="74645" cy="102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8920066" y="1250302"/>
            <a:ext cx="9330" cy="98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5" y="783771"/>
            <a:ext cx="5605208" cy="31061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44" y="3973471"/>
            <a:ext cx="4991879" cy="28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event_x-ray_12_thmV,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722"/>
            <a:ext cx="5678193" cy="3232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45" y="971744"/>
            <a:ext cx="5597084" cy="32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84" y="638713"/>
            <a:ext cx="5824569" cy="3183274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event_x-ray_12_thmV,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55861" y="1217427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77000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285585" y="1101015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8941839" y="129229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9185269" y="153566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&gt; 15000 &amp;&amp;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300E3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8" y="755976"/>
            <a:ext cx="5494063" cy="306601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59" y="3939204"/>
            <a:ext cx="4982776" cy="28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46"/>
            <a:ext cx="5576742" cy="31909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923846"/>
            <a:ext cx="5560073" cy="32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63" y="783771"/>
            <a:ext cx="5299108" cy="29043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333142" y="1313626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413025" y="308571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2954 &amp;&amp;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3032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8612155" y="1172940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9165771" y="1213370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9" y="809058"/>
            <a:ext cx="5149937" cy="28712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4" y="4271880"/>
            <a:ext cx="4034358" cy="23404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163" y="4289031"/>
            <a:ext cx="3988325" cy="22934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13" y="4283291"/>
            <a:ext cx="3927502" cy="22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" y="783771"/>
            <a:ext cx="8768565" cy="47866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0312" y="1567542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499360" y="2135010"/>
            <a:ext cx="3469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2954 &amp;&amp;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3032 &amp;&amp;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integral &gt; 0 &amp;&amp; integral &lt; 220E3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83643" y="1390650"/>
            <a:ext cx="3022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Значительный вклад систематической ошибки:</a:t>
            </a:r>
          </a:p>
          <a:p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Откуда начинать интегрировать?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Какие пределы выбирать для </a:t>
            </a:r>
            <a:r>
              <a:rPr lang="ru-RU" dirty="0" err="1" smtClean="0"/>
              <a:t>фитирования</a:t>
            </a:r>
            <a:r>
              <a:rPr lang="ru-RU" dirty="0" smtClean="0"/>
              <a:t>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Если интегрировать усредненное значение, то при каких условиях отбора?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r>
              <a:rPr lang="ru-RU" dirty="0" smtClean="0"/>
              <a:t>Ошибка интеграла будет </a:t>
            </a:r>
            <a:r>
              <a:rPr lang="en-US" dirty="0" smtClean="0"/>
              <a:t>~30%</a:t>
            </a:r>
            <a:endParaRPr lang="ru-RU" dirty="0" smtClean="0"/>
          </a:p>
          <a:p>
            <a:pPr marL="342900" indent="-342900"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7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533"/>
            <a:ext cx="5655651" cy="32501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115768"/>
            <a:ext cx="5581650" cy="32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Описание каналов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130" y="859352"/>
            <a:ext cx="5695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Ch_0 – </a:t>
            </a:r>
            <a:r>
              <a:rPr lang="ru-RU" dirty="0" smtClean="0"/>
              <a:t>сумма 3-х ФЭУ</a:t>
            </a:r>
          </a:p>
          <a:p>
            <a:r>
              <a:rPr lang="en-US" dirty="0" smtClean="0"/>
              <a:t>Ch_1 </a:t>
            </a:r>
            <a:r>
              <a:rPr lang="ru-RU" dirty="0" smtClean="0"/>
              <a:t>– один ФЭУ</a:t>
            </a:r>
          </a:p>
          <a:p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2 – сигнал с </a:t>
            </a:r>
            <a:r>
              <a:rPr lang="en-US" dirty="0" smtClean="0"/>
              <a:t>THGEM</a:t>
            </a:r>
            <a:endParaRPr lang="ru-RU" dirty="0" smtClean="0"/>
          </a:p>
          <a:p>
            <a:endParaRPr lang="ru-RU" dirty="0"/>
          </a:p>
          <a:p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32 - </a:t>
            </a:r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63 – сигнал с </a:t>
            </a:r>
            <a:r>
              <a:rPr lang="en-US" dirty="0" err="1" smtClean="0"/>
              <a:t>SiPM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89840"/>
              </p:ext>
            </p:extLst>
          </p:nvPr>
        </p:nvGraphicFramePr>
        <p:xfrm>
          <a:off x="4402903" y="1227909"/>
          <a:ext cx="7008152" cy="5527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57"/>
                <a:gridCol w="470263"/>
                <a:gridCol w="574766"/>
                <a:gridCol w="765492"/>
                <a:gridCol w="765492"/>
                <a:gridCol w="765492"/>
                <a:gridCol w="791361"/>
                <a:gridCol w="783772"/>
                <a:gridCol w="583474"/>
                <a:gridCol w="470263"/>
                <a:gridCol w="502920"/>
              </a:tblGrid>
              <a:tr h="427267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1(0)</a:t>
                      </a:r>
                      <a:endParaRPr lang="ru-RU" sz="1600" dirty="0" smtClean="0"/>
                    </a:p>
                    <a:p>
                      <a:pPr algn="ctr"/>
                      <a:r>
                        <a:rPr lang="en-US" sz="1600" dirty="0" smtClean="0"/>
                        <a:t>[32]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2(1)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[33]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3(16)</a:t>
                      </a:r>
                      <a:endParaRPr lang="ru-RU" sz="1600" dirty="0" smtClean="0"/>
                    </a:p>
                    <a:p>
                      <a:pPr algn="ctr"/>
                      <a:r>
                        <a:rPr lang="en-US" sz="1600" dirty="0" smtClean="0"/>
                        <a:t>[48]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4(17)</a:t>
                      </a:r>
                    </a:p>
                    <a:p>
                      <a:pPr algn="ctr"/>
                      <a:r>
                        <a:rPr lang="en-US" sz="1600" dirty="0" smtClean="0"/>
                        <a:t>[49]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5(2)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[34]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476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6(3)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[35]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7(</a:t>
                      </a:r>
                      <a:r>
                        <a:rPr lang="ru-RU" sz="1600" dirty="0" smtClean="0"/>
                        <a:t>18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algn="ctr"/>
                      <a:r>
                        <a:rPr lang="en-US" sz="1600" dirty="0" smtClean="0"/>
                        <a:t>[50]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</a:t>
                      </a:r>
                      <a:r>
                        <a:rPr lang="ru-RU" sz="1600" dirty="0" smtClean="0"/>
                        <a:t>(19)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[51]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9(4)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[36]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10(5)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[37]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r>
                        <a:rPr lang="ru-RU" sz="1600" dirty="0" smtClean="0"/>
                        <a:t>(20)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r>
                        <a:rPr lang="ru-RU" sz="1600" dirty="0" smtClean="0"/>
                        <a:t>(21)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[53]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</a:t>
                      </a:r>
                      <a:r>
                        <a:rPr lang="ru-RU" sz="1600" dirty="0" smtClean="0"/>
                        <a:t>(6)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[38]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r>
                        <a:rPr lang="ru-RU" sz="1600" dirty="0" smtClean="0"/>
                        <a:t>(7)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[39]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r>
                        <a:rPr lang="ru-RU" sz="1600" dirty="0" smtClean="0"/>
                        <a:t>(22)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[54]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r>
                        <a:rPr lang="ru-RU" sz="1600" dirty="0" smtClean="0"/>
                        <a:t>(23)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[55]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</a:t>
                      </a:r>
                      <a:r>
                        <a:rPr lang="ru-RU" sz="1600" dirty="0" smtClean="0"/>
                        <a:t>(8)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[40]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</a:t>
                      </a:r>
                      <a:r>
                        <a:rPr lang="ru-RU" sz="1600" dirty="0" smtClean="0"/>
                        <a:t>(9)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[41]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</a:t>
                      </a:r>
                      <a:r>
                        <a:rPr lang="ru-RU" sz="1600" dirty="0" smtClean="0"/>
                        <a:t>(24)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[56]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r>
                        <a:rPr lang="ru-RU" sz="1600" dirty="0" smtClean="0"/>
                        <a:t>(25)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[57]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</a:t>
                      </a:r>
                      <a:r>
                        <a:rPr lang="ru-RU" sz="1600" dirty="0" smtClean="0"/>
                        <a:t>(10)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22</a:t>
                      </a:r>
                      <a:r>
                        <a:rPr lang="ru-RU" sz="1600" dirty="0" smtClean="0"/>
                        <a:t>(11)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[43]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23</a:t>
                      </a:r>
                      <a:r>
                        <a:rPr lang="ru-RU" sz="1600" dirty="0" smtClean="0"/>
                        <a:t>(26)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24</a:t>
                      </a:r>
                      <a:r>
                        <a:rPr lang="ru-RU" sz="1600" dirty="0" smtClean="0"/>
                        <a:t>(27)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</a:t>
                      </a:r>
                      <a:r>
                        <a:rPr lang="ru-RU" sz="1600" dirty="0" smtClean="0"/>
                        <a:t>(12)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[44]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58877"/>
              </p:ext>
            </p:extLst>
          </p:nvPr>
        </p:nvGraphicFramePr>
        <p:xfrm>
          <a:off x="7153542" y="735883"/>
          <a:ext cx="5138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6"/>
              </a:tblGrid>
              <a:tr h="3340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76086" y="732311"/>
            <a:ext cx="256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Неподключенный канал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16333"/>
              </p:ext>
            </p:extLst>
          </p:nvPr>
        </p:nvGraphicFramePr>
        <p:xfrm>
          <a:off x="10896149" y="735883"/>
          <a:ext cx="5138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6"/>
              </a:tblGrid>
              <a:tr h="3340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18693" y="732311"/>
            <a:ext cx="256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Подключенный канал</a:t>
            </a:r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83709"/>
              </p:ext>
            </p:extLst>
          </p:nvPr>
        </p:nvGraphicFramePr>
        <p:xfrm>
          <a:off x="2955833" y="2880605"/>
          <a:ext cx="893357" cy="72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57"/>
              </a:tblGrid>
              <a:tr h="7267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(6)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dirty="0"/>
                    </a:p>
                  </a:txBody>
                  <a:tcP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130" y="3611719"/>
            <a:ext cx="41679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 – </a:t>
            </a:r>
            <a:r>
              <a:rPr lang="ru-RU" dirty="0" smtClean="0"/>
              <a:t>физический номер расположения </a:t>
            </a:r>
            <a:r>
              <a:rPr lang="en-US" dirty="0" err="1" smtClean="0"/>
              <a:t>SiPM</a:t>
            </a:r>
            <a:r>
              <a:rPr lang="en-US" dirty="0" smtClean="0"/>
              <a:t> </a:t>
            </a:r>
            <a:r>
              <a:rPr lang="ru-RU" dirty="0" smtClean="0"/>
              <a:t>на матрице. Номера идут последовательно от 1 до 25</a:t>
            </a:r>
          </a:p>
          <a:p>
            <a:endParaRPr lang="ru-RU" dirty="0"/>
          </a:p>
          <a:p>
            <a:r>
              <a:rPr lang="ru-RU" dirty="0" smtClean="0"/>
              <a:t>(6) – номер канала при подключении на нижний разъем </a:t>
            </a:r>
            <a:r>
              <a:rPr lang="en-US" dirty="0" smtClean="0"/>
              <a:t>v1740</a:t>
            </a:r>
          </a:p>
          <a:p>
            <a:endParaRPr lang="en-US" dirty="0"/>
          </a:p>
          <a:p>
            <a:r>
              <a:rPr lang="en-US" dirty="0" smtClean="0"/>
              <a:t>[38] - </a:t>
            </a:r>
            <a:r>
              <a:rPr lang="ru-RU" dirty="0" smtClean="0"/>
              <a:t>номер канала при подключении на верхний разъем </a:t>
            </a:r>
            <a:r>
              <a:rPr lang="en-US" dirty="0" smtClean="0"/>
              <a:t>v1740.</a:t>
            </a:r>
          </a:p>
          <a:p>
            <a:r>
              <a:rPr lang="en-US" dirty="0" smtClean="0"/>
              <a:t>[j] = (</a:t>
            </a:r>
            <a:r>
              <a:rPr lang="en-US" dirty="0" err="1" smtClean="0"/>
              <a:t>i</a:t>
            </a:r>
            <a:r>
              <a:rPr lang="en-US" dirty="0" smtClean="0"/>
              <a:t>) + 32</a:t>
            </a:r>
          </a:p>
          <a:p>
            <a:r>
              <a:rPr lang="ru-RU" dirty="0" smtClean="0"/>
              <a:t>Это наш случай.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406887" y="3059315"/>
            <a:ext cx="14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Легенда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38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0" y="783771"/>
            <a:ext cx="5806460" cy="317182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88770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46000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031130" y="2058765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7" y="4070277"/>
            <a:ext cx="4795928" cy="27877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8" y="834825"/>
            <a:ext cx="5578782" cy="312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3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" y="1012371"/>
            <a:ext cx="5598385" cy="3188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013002"/>
            <a:ext cx="5567362" cy="31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6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809933"/>
            <a:ext cx="5486400" cy="29981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86875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49000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79000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809933"/>
            <a:ext cx="5376861" cy="29719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0" y="4000500"/>
            <a:ext cx="4792860" cy="27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9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1" y="962025"/>
            <a:ext cx="5534359" cy="3181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051495"/>
            <a:ext cx="5400675" cy="31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5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647700"/>
            <a:ext cx="5419725" cy="28952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401175" y="1177555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81830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2" y="4048124"/>
            <a:ext cx="4844411" cy="2809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702381"/>
            <a:ext cx="5512148" cy="30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6" y="783771"/>
            <a:ext cx="5811141" cy="33310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14" y="882082"/>
            <a:ext cx="5538698" cy="31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783771"/>
            <a:ext cx="5553075" cy="30233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01175" y="1177555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55000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86100 ns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4010025"/>
            <a:ext cx="4865131" cy="2817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4" y="783771"/>
            <a:ext cx="5595461" cy="31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5" y="1009650"/>
            <a:ext cx="5561205" cy="31294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30" y="1076325"/>
            <a:ext cx="5562194" cy="31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734" y="638175"/>
            <a:ext cx="5631303" cy="30861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96425" y="116803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60000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93000 ns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4130"/>
            <a:ext cx="4087890" cy="22762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90" y="4254130"/>
            <a:ext cx="4075599" cy="22762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881" y="4349381"/>
            <a:ext cx="3909960" cy="21847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99" y="752789"/>
            <a:ext cx="5554189" cy="30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7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" y="716874"/>
            <a:ext cx="5957752" cy="34323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67" y="771214"/>
            <a:ext cx="5887617" cy="34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3PMT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108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64" y="653143"/>
            <a:ext cx="5910012" cy="32283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309826" y="1056040"/>
            <a:ext cx="253790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80000 to 104400 ns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  <a:p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" y="4506685"/>
            <a:ext cx="4052852" cy="2257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5233" y="4851918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 bins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53" y="4506685"/>
            <a:ext cx="4047550" cy="22570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8085" y="4851918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 bins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026" y="4506685"/>
            <a:ext cx="4036573" cy="22570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99971" y="4943277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bins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0" y="719730"/>
            <a:ext cx="5819965" cy="32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" y="783771"/>
            <a:ext cx="5615570" cy="32223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59" y="783771"/>
            <a:ext cx="5649433" cy="32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2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4" y="656812"/>
            <a:ext cx="5995771" cy="3280705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80441" y="1186668"/>
            <a:ext cx="273617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94000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130000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" y="4404050"/>
            <a:ext cx="3874535" cy="2164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869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bins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907" y="4404050"/>
            <a:ext cx="3897868" cy="2164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50831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bins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658" y="4369240"/>
            <a:ext cx="3925501" cy="21995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94466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 bins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55" y="849086"/>
            <a:ext cx="5889590" cy="3286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64326" y="5576987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Интеграл не определен</a:t>
            </a:r>
            <a:r>
              <a:rPr lang="en-US" dirty="0" smtClean="0"/>
              <a:t>; &lt; 30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6928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5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3" y="783771"/>
            <a:ext cx="5809861" cy="31755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07011" y="1279001"/>
            <a:ext cx="7690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8" y="871117"/>
            <a:ext cx="5383536" cy="30008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69" y="4002288"/>
            <a:ext cx="5837855" cy="272980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681214" y="6081380"/>
            <a:ext cx="52619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200E3; 90 events; </a:t>
            </a:r>
          </a:p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Можно было бы понять форму наводки, но не хватает статистики</a:t>
            </a:r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7710215" y="3107450"/>
            <a:ext cx="80473" cy="34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532309" y="3499192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8644930" y="2249560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8738920" y="1957277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67316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1" y="3929136"/>
            <a:ext cx="5084963" cy="2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71" y="605672"/>
            <a:ext cx="5867529" cy="3201412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73201" y="1135527"/>
            <a:ext cx="719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6" y="817399"/>
            <a:ext cx="5617181" cy="3109165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 flipV="1">
            <a:off x="7774223" y="2781360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3749" y="3365127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8699794" y="2037350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793784" y="1745067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68200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7" y="3926564"/>
            <a:ext cx="5108118" cy="28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40" y="606489"/>
            <a:ext cx="5733021" cy="313508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950583" y="1055745"/>
            <a:ext cx="7478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4" y="783771"/>
            <a:ext cx="5455142" cy="3022953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 flipV="1">
            <a:off x="7737647" y="2625912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587173" y="320967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8715856" y="1831965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809846" y="1539682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69390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1" y="3870520"/>
            <a:ext cx="5159065" cy="29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52" y="630234"/>
            <a:ext cx="5289388" cy="288002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593711" y="2377839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538093" y="1633829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8632083" y="1341546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71605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8" y="783771"/>
            <a:ext cx="5164114" cy="285706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443237" y="2961606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854404" y="1097556"/>
            <a:ext cx="9995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" y="3768447"/>
            <a:ext cx="5304694" cy="3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59" y="578604"/>
            <a:ext cx="5861640" cy="32004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604204" y="1095083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267700" y="138724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8820150" y="140629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3746389"/>
            <a:ext cx="5370195" cy="31116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763056"/>
            <a:ext cx="5439983" cy="30159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8232" y="4244459"/>
            <a:ext cx="2314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 to 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53549" y="320871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36900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7653549" y="2460990"/>
            <a:ext cx="56955" cy="93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958199" y="1054367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ru-RU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750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731004" y="1181325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880" y="3876275"/>
            <a:ext cx="5127195" cy="2973588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6803389" y="4215798"/>
            <a:ext cx="2314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36900 to 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438718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92" y="590550"/>
            <a:ext cx="6122607" cy="3267075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 flipV="1">
            <a:off x="7552252" y="2724539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7676613" y="331795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37000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867775" y="1542775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9196449" y="1181325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78250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604204" y="1095083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914512"/>
            <a:ext cx="5107367" cy="29434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90" y="783771"/>
            <a:ext cx="5619777" cy="31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Небольшое введение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" y="888274"/>
            <a:ext cx="5240072" cy="3056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2" y="4184225"/>
            <a:ext cx="1159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Проверка равномерности интеграла, чтобы убедиться что от события к событию, от рана к рану данные записались верно.</a:t>
            </a:r>
          </a:p>
          <a:p>
            <a:endParaRPr lang="ru-RU" dirty="0"/>
          </a:p>
          <a:p>
            <a:r>
              <a:rPr lang="ru-RU" dirty="0" smtClean="0"/>
              <a:t>Если не указано иного, то интеграл измеряется в </a:t>
            </a:r>
            <a:r>
              <a:rPr lang="en-US" dirty="0" smtClean="0"/>
              <a:t>mV * ns </a:t>
            </a:r>
            <a:r>
              <a:rPr lang="ru-RU" dirty="0" smtClean="0"/>
              <a:t>и вычисляется методом прямоугольников.</a:t>
            </a:r>
            <a:endParaRPr lang="en-US" dirty="0" smtClean="0"/>
          </a:p>
          <a:p>
            <a:r>
              <a:rPr lang="ru-RU" dirty="0"/>
              <a:t>Если не указано иного, </a:t>
            </a:r>
            <a:r>
              <a:rPr lang="ru-RU" dirty="0" smtClean="0"/>
              <a:t>то аппроксимация сделана гауссом методом </a:t>
            </a:r>
            <a:r>
              <a:rPr lang="en-US" dirty="0" smtClean="0"/>
              <a:t>Chi^2</a:t>
            </a:r>
            <a:r>
              <a:rPr lang="ru-RU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9" y="888275"/>
            <a:ext cx="5317114" cy="30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783771"/>
            <a:ext cx="5800725" cy="317740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799902" y="2867414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924263" y="346083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37000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029700" y="1567542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358374" y="1206092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78250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0520370" y="1440584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4" y="4126309"/>
            <a:ext cx="4692615" cy="27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2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52" y="647700"/>
            <a:ext cx="5700048" cy="310515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885627" y="2772164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009988" y="336558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144000" y="1638414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472674" y="127696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79360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8" y="3893394"/>
            <a:ext cx="5174792" cy="29908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3" y="904875"/>
            <a:ext cx="5403641" cy="2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643609"/>
            <a:ext cx="6019799" cy="3208199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7637977" y="2819789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7762338" y="341320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9105900" y="1638414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9472674" y="127696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83820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825"/>
            <a:ext cx="3854681" cy="22288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46" y="4314826"/>
            <a:ext cx="3857001" cy="22288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832" y="4279040"/>
            <a:ext cx="3966488" cy="230041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40" y="760752"/>
            <a:ext cx="5975287" cy="33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712175"/>
            <a:ext cx="5695950" cy="312639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885628" y="2857889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885628" y="3324351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9363075" y="1644098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9729849" y="128264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87560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" y="4562474"/>
            <a:ext cx="3873522" cy="21981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411" y="4612981"/>
            <a:ext cx="3705225" cy="21476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627" y="4548220"/>
            <a:ext cx="3987379" cy="231114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0" y="824183"/>
            <a:ext cx="6235186" cy="34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81025"/>
            <a:ext cx="5905500" cy="3215178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733228" y="2715014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733228" y="3181476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439275" y="1518574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806049" y="115712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93365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444884"/>
            <a:ext cx="3735749" cy="21385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999" y="4377228"/>
            <a:ext cx="3785731" cy="21100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28" y="4368391"/>
            <a:ext cx="3801547" cy="212062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87" y="653886"/>
            <a:ext cx="5894726" cy="32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699" y="621791"/>
            <a:ext cx="5295301" cy="288862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8190428" y="2651006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190428" y="311746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10024491" y="1405562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391265" y="1044112"/>
            <a:ext cx="993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103500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3421"/>
            <a:ext cx="4352544" cy="25245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254" y="4369458"/>
            <a:ext cx="4227576" cy="24525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00" y="734109"/>
            <a:ext cx="5725439" cy="3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82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93" y="632221"/>
            <a:ext cx="5559470" cy="3026787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943540" y="2730549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190428" y="311746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37800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832467" y="1513225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199241" y="1151775"/>
            <a:ext cx="993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103500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2" y="3785616"/>
            <a:ext cx="5459086" cy="3072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7" y="779398"/>
            <a:ext cx="5438489" cy="30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4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event_x-ray_4_thmV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888" y="1234440"/>
            <a:ext cx="1194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Порог на значение интеграла от одного пика необходим, чтобы еще сильнее подавить вклад наводок.</a:t>
            </a:r>
          </a:p>
          <a:p>
            <a:r>
              <a:rPr lang="ru-RU" dirty="0" smtClean="0"/>
              <a:t>Порог</a:t>
            </a:r>
            <a:r>
              <a:rPr lang="en-US" dirty="0" smtClean="0"/>
              <a:t> 750 mV*ns </a:t>
            </a:r>
            <a:r>
              <a:rPr lang="ru-RU" dirty="0" smtClean="0"/>
              <a:t>везде, кроме </a:t>
            </a:r>
            <a:r>
              <a:rPr lang="en-US" dirty="0" smtClean="0"/>
              <a:t>ch49 (</a:t>
            </a:r>
            <a:r>
              <a:rPr lang="en-US" dirty="0" err="1" smtClean="0"/>
              <a:t>th</a:t>
            </a:r>
            <a:r>
              <a:rPr lang="en-US" dirty="0" smtClean="0"/>
              <a:t> = 500) </a:t>
            </a:r>
            <a:r>
              <a:rPr lang="ru-RU" dirty="0" smtClean="0"/>
              <a:t>и </a:t>
            </a:r>
            <a:r>
              <a:rPr lang="en-US" dirty="0" smtClean="0"/>
              <a:t>ch44 (</a:t>
            </a:r>
            <a:r>
              <a:rPr lang="ru-RU" dirty="0" smtClean="0"/>
              <a:t>порог не определён, т.к. спектр </a:t>
            </a:r>
            <a:r>
              <a:rPr lang="en-US" dirty="0" smtClean="0"/>
              <a:t>1pe </a:t>
            </a:r>
            <a:r>
              <a:rPr lang="ru-RU" dirty="0" smtClean="0"/>
              <a:t>перекрывается с наводкой</a:t>
            </a:r>
            <a:r>
              <a:rPr lang="en-US" dirty="0" smtClean="0"/>
              <a:t>)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" y="2450312"/>
            <a:ext cx="5590472" cy="32189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4" y="2389676"/>
            <a:ext cx="5715801" cy="33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4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" y="128016"/>
            <a:ext cx="5820703" cy="33658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93" y="107754"/>
            <a:ext cx="5901755" cy="34064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" y="3485257"/>
            <a:ext cx="5820703" cy="3372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1608" y="5171629"/>
            <a:ext cx="183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Неточная калибровка?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147" y="3485257"/>
            <a:ext cx="5715948" cy="33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40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0793" cy="31941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07" y="0"/>
            <a:ext cx="5656557" cy="32735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" y="3465575"/>
            <a:ext cx="5565513" cy="32369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107" y="3465575"/>
            <a:ext cx="5772575" cy="33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" y="888274"/>
            <a:ext cx="5240072" cy="3056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688" y="2596079"/>
            <a:ext cx="203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Отключали пушку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9" y="888275"/>
            <a:ext cx="5317114" cy="30628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5" y="3995813"/>
            <a:ext cx="4918001" cy="28621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36" y="3902247"/>
            <a:ext cx="4286796" cy="2955754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1402080" y="3033107"/>
            <a:ext cx="254425" cy="31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203837" y="2990826"/>
            <a:ext cx="99578" cy="36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093280" y="3034369"/>
            <a:ext cx="368378" cy="38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1198688" y="4527410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69500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  <a:endParaRPr lang="ru-RU" sz="12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1262743" y="2990826"/>
            <a:ext cx="673375" cy="140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180551" y="2900942"/>
            <a:ext cx="1438269" cy="45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952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47807"/>
            <a:ext cx="5522975" cy="31980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24" y="147807"/>
            <a:ext cx="5518805" cy="3204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" y="3594475"/>
            <a:ext cx="5522975" cy="31775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859" y="3594475"/>
            <a:ext cx="5529970" cy="32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64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2809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7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48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SiPM</a:t>
            </a:r>
            <a:r>
              <a:rPr lang="en-US" dirty="0" smtClean="0"/>
              <a:t>; X-ray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096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87567"/>
              </p:ext>
            </p:extLst>
          </p:nvPr>
        </p:nvGraphicFramePr>
        <p:xfrm>
          <a:off x="8987745" y="4469441"/>
          <a:ext cx="3204255" cy="2388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51"/>
                <a:gridCol w="640851"/>
                <a:gridCol w="640851"/>
                <a:gridCol w="640851"/>
                <a:gridCol w="640851"/>
              </a:tblGrid>
              <a:tr h="46559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1(0)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2(1)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3(16)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4(17)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5(2)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6559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6(3)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7(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(19)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9(4)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10(5)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857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(20)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(21)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ru-RU" sz="1200" b="0" dirty="0" smtClean="0">
                          <a:solidFill>
                            <a:srgbClr val="FF0000"/>
                          </a:solidFill>
                        </a:rPr>
                        <a:t>(6)</a:t>
                      </a:r>
                      <a:endParaRPr lang="en-US" sz="1200" b="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rgbClr val="FF0000"/>
                          </a:solidFill>
                        </a:rPr>
                        <a:t>[38]</a:t>
                      </a:r>
                      <a:endParaRPr lang="ru-RU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(22)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857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(23)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(8)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(9)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(24)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(25)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857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(10)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(11)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(26)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(27)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ru-RU" sz="1200" b="0" dirty="0" smtClean="0">
                          <a:solidFill>
                            <a:schemeClr val="tx1"/>
                          </a:solidFill>
                        </a:rPr>
                        <a:t>(12)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SiPM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ch</a:t>
            </a:r>
            <a:r>
              <a:rPr lang="en-US" dirty="0" smtClean="0">
                <a:solidFill>
                  <a:srgbClr val="FF0000"/>
                </a:solidFill>
              </a:rPr>
              <a:t> 38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78" y="694944"/>
            <a:ext cx="5947222" cy="32826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" y="783771"/>
            <a:ext cx="5870913" cy="3271034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8449057" y="1956816"/>
            <a:ext cx="877823" cy="93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54896" y="2889504"/>
            <a:ext cx="13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63300 </a:t>
            </a:r>
            <a:r>
              <a:rPr lang="en-US" dirty="0" smtClean="0"/>
              <a:t>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3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1920" y="783771"/>
            <a:ext cx="119755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s-&gt;Background(&amp;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yv_float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[0],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yv_size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50,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kBackIncreasingWindow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kBackOrder2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kTRUE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kBackSmoothing3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kFALSE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11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202501"/>
            <a:ext cx="9701784" cy="53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23792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s-&gt;Background(&amp;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yv_float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point_left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point_right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point_left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50, </a:t>
            </a:r>
            <a:r>
              <a:rPr lang="en-US" sz="1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000" dirty="0" err="1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kBackIncreasingWindow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kBackOrder2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kTRUE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TSpectrum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kBackSmoothing3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kFALSE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sz="10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997173"/>
            <a:ext cx="10336202" cy="57092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9280" y="2048256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Int1_var1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2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697070"/>
            <a:ext cx="11119104" cy="6160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6048" y="1673352"/>
            <a:ext cx="5349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Int1_var2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Точка обрыва находится по максимуму производной при сглаживании по фильтру Савицкого со 101 точкой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60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11" y="783771"/>
            <a:ext cx="5137170" cy="297398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2" y="783771"/>
            <a:ext cx="5050802" cy="2927031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SiPM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ch</a:t>
            </a:r>
            <a:r>
              <a:rPr lang="en-US" dirty="0" smtClean="0">
                <a:solidFill>
                  <a:srgbClr val="FF0000"/>
                </a:solidFill>
              </a:rPr>
              <a:t> 38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4142" y="2391981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Int1_var2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685032" y="1387927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Int1_var1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3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0" y="893266"/>
            <a:ext cx="10766220" cy="5964734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7884" y="1717649"/>
            <a:ext cx="2665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Зеленая кривая – сглаживание по 21 точке.</a:t>
            </a:r>
          </a:p>
          <a:p>
            <a:endParaRPr lang="ru-RU" dirty="0"/>
          </a:p>
          <a:p>
            <a:r>
              <a:rPr lang="ru-RU" dirty="0" smtClean="0"/>
              <a:t>Красная – огибающая по начальной кривой.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34" y="1516481"/>
            <a:ext cx="5357776" cy="29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783771"/>
            <a:ext cx="4492534" cy="3142384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8524" y="2354963"/>
            <a:ext cx="24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Тут все равномерно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46" y="783771"/>
            <a:ext cx="4354435" cy="30291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55395" y="6063326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69500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78611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3" y="783771"/>
            <a:ext cx="10888479" cy="6074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7068" y="1644497"/>
            <a:ext cx="2665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Зеленая кривая – сглаживание по 21 точке.</a:t>
            </a:r>
          </a:p>
          <a:p>
            <a:endParaRPr lang="ru-RU" dirty="0"/>
          </a:p>
          <a:p>
            <a:r>
              <a:rPr lang="ru-RU" dirty="0" smtClean="0"/>
              <a:t>Красная – огибающая по сглаженной кривой.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56" y="1499617"/>
            <a:ext cx="5725034" cy="31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8" y="783771"/>
            <a:ext cx="10967709" cy="6074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8780" y="1644497"/>
            <a:ext cx="2665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Красная кривая – медианный фильтр по 21 точке от исходного сигнала.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8" y="783771"/>
            <a:ext cx="10885486" cy="597671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8780" y="1644497"/>
            <a:ext cx="2665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Красная кривая – медианный фильтр по 11 точке от исходного сигнала.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Интеграл сигнала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4" y="783771"/>
            <a:ext cx="10779523" cy="59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30" y="861886"/>
            <a:ext cx="10880449" cy="599611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параметров фильтра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145389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Работа алгоритма </a:t>
            </a:r>
            <a:r>
              <a:rPr lang="en-US" dirty="0" err="1" smtClean="0">
                <a:solidFill>
                  <a:srgbClr val="FF0000"/>
                </a:solidFill>
              </a:rPr>
              <a:t>PeakFinderFind</a:t>
            </a:r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sz="3100" dirty="0" smtClean="0">
                <a:solidFill>
                  <a:srgbClr val="FF0000"/>
                </a:solidFill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</a:rPr>
              <a:t>git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commit: https://github.com/Vlad-ole/Parser_signal_finder ef689e56a912f8951742eafadf35fcdc84029d27</a:t>
            </a:r>
            <a:r>
              <a:rPr lang="ru-RU" sz="3100" dirty="0" smtClean="0">
                <a:solidFill>
                  <a:srgbClr val="FF0000"/>
                </a:solidFill>
              </a:rPr>
              <a:t>)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435"/>
            <a:ext cx="3862024" cy="22211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24" y="1360130"/>
            <a:ext cx="3862024" cy="22524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48" y="1292298"/>
            <a:ext cx="4108288" cy="23683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2291"/>
            <a:ext cx="3862024" cy="22651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644" y="3681334"/>
            <a:ext cx="3957331" cy="22967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975" y="3685007"/>
            <a:ext cx="4070866" cy="23662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344" y="6300216"/>
            <a:ext cx="666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Правильно определяются как </a:t>
            </a:r>
            <a:r>
              <a:rPr lang="ru-RU" dirty="0"/>
              <a:t>одиночные </a:t>
            </a:r>
            <a:r>
              <a:rPr lang="ru-RU" dirty="0" smtClean="0"/>
              <a:t>пики, так и </a:t>
            </a:r>
            <a:r>
              <a:rPr lang="ru-RU" dirty="0"/>
              <a:t>группы</a:t>
            </a:r>
          </a:p>
        </p:txBody>
      </p:sp>
    </p:spTree>
    <p:extLst>
      <p:ext uri="{BB962C8B-B14F-4D97-AF65-F5344CB8AC3E}">
        <p14:creationId xmlns:p14="http://schemas.microsoft.com/office/powerpoint/2010/main" val="19427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одиночный интеграл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560"/>
            <a:ext cx="4283887" cy="245090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30387" y="2015401"/>
            <a:ext cx="21964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event_x-ray_20_thmV,</a:t>
            </a:r>
            <a:r>
              <a:rPr lang="ru-RU" sz="1100" dirty="0">
                <a:solidFill>
                  <a:srgbClr val="FF0000"/>
                </a:solidFill>
              </a:rPr>
              <a:t> </a:t>
            </a:r>
            <a:r>
              <a:rPr lang="en-US" sz="1100" dirty="0" err="1">
                <a:solidFill>
                  <a:srgbClr val="FF0000"/>
                </a:solidFill>
              </a:rPr>
              <a:t>SiPM</a:t>
            </a:r>
            <a:r>
              <a:rPr lang="en-US" sz="1100" dirty="0">
                <a:solidFill>
                  <a:srgbClr val="FF0000"/>
                </a:solidFill>
              </a:rPr>
              <a:t>, </a:t>
            </a:r>
            <a:r>
              <a:rPr lang="en-US" sz="1100" dirty="0" err="1">
                <a:solidFill>
                  <a:srgbClr val="FF0000"/>
                </a:solidFill>
              </a:rPr>
              <a:t>ch</a:t>
            </a:r>
            <a:r>
              <a:rPr lang="en-US" sz="1100" dirty="0">
                <a:solidFill>
                  <a:srgbClr val="FF0000"/>
                </a:solidFill>
              </a:rPr>
              <a:t> 38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920240" y="2277011"/>
            <a:ext cx="210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Мало статистики для точной калибровки</a:t>
            </a:r>
            <a:r>
              <a:rPr lang="en-US" sz="1200" dirty="0" smtClean="0"/>
              <a:t>; </a:t>
            </a:r>
            <a:r>
              <a:rPr lang="ru-RU" sz="1200" dirty="0" smtClean="0"/>
              <a:t>от </a:t>
            </a:r>
            <a:r>
              <a:rPr lang="en-US" sz="1200" dirty="0" smtClean="0"/>
              <a:t>0 </a:t>
            </a:r>
            <a:r>
              <a:rPr lang="ru-RU" sz="1200" dirty="0" smtClean="0"/>
              <a:t>до 30000 </a:t>
            </a:r>
            <a:r>
              <a:rPr lang="ru-RU" sz="1200" dirty="0" err="1" smtClean="0"/>
              <a:t>нс</a:t>
            </a:r>
            <a:endParaRPr lang="ru-RU" sz="1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8546"/>
            <a:ext cx="3895344" cy="22965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13" y="4127253"/>
            <a:ext cx="3839463" cy="21591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646" y="4127253"/>
            <a:ext cx="3813055" cy="21591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968" y="828520"/>
            <a:ext cx="4778408" cy="267394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815229" y="2325149"/>
            <a:ext cx="297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event_x</a:t>
            </a:r>
            <a:r>
              <a:rPr lang="en-US" sz="1600" dirty="0" smtClean="0">
                <a:solidFill>
                  <a:srgbClr val="FF0000"/>
                </a:solidFill>
              </a:rPr>
              <a:t>-ray_</a:t>
            </a:r>
            <a:r>
              <a:rPr lang="ru-RU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 smtClean="0">
                <a:solidFill>
                  <a:srgbClr val="FF0000"/>
                </a:solidFill>
              </a:rPr>
              <a:t>_</a:t>
            </a:r>
            <a:r>
              <a:rPr lang="en-US" sz="1600" dirty="0" err="1" smtClean="0">
                <a:solidFill>
                  <a:srgbClr val="FF0000"/>
                </a:solidFill>
              </a:rPr>
              <a:t>thmV</a:t>
            </a:r>
            <a:r>
              <a:rPr lang="en-US" sz="1600" dirty="0">
                <a:solidFill>
                  <a:srgbClr val="FF0000"/>
                </a:solidFill>
              </a:rPr>
              <a:t>,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SiPM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ch</a:t>
            </a:r>
            <a:r>
              <a:rPr lang="en-US" sz="1600" dirty="0">
                <a:solidFill>
                  <a:srgbClr val="FF0000"/>
                </a:solidFill>
              </a:rPr>
              <a:t> 38</a:t>
            </a:r>
            <a:endParaRPr lang="ru-RU" sz="16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802276" y="2715614"/>
            <a:ext cx="1894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 </a:t>
            </a:r>
            <a:r>
              <a:rPr lang="en-US" dirty="0"/>
              <a:t>0 </a:t>
            </a:r>
            <a:r>
              <a:rPr lang="ru-RU" dirty="0"/>
              <a:t>до </a:t>
            </a:r>
            <a:r>
              <a:rPr lang="ru-RU" dirty="0" smtClean="0"/>
              <a:t>160000 </a:t>
            </a:r>
            <a:r>
              <a:rPr lang="ru-RU" dirty="0" err="1"/>
              <a:t>нс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32, 33, 34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8" y="3478943"/>
            <a:ext cx="3984696" cy="22604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" y="1025972"/>
            <a:ext cx="3990485" cy="22584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087" y="1025972"/>
            <a:ext cx="4015011" cy="22584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087" y="3478943"/>
            <a:ext cx="4031553" cy="22604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99" y="1025972"/>
            <a:ext cx="3999075" cy="22584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640" y="3520439"/>
            <a:ext cx="3925403" cy="22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35, 36, 37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963419"/>
            <a:ext cx="3896301" cy="22186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68" y="873009"/>
            <a:ext cx="4155040" cy="23362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035" y="3301481"/>
            <a:ext cx="4134993" cy="23221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08" y="917028"/>
            <a:ext cx="3989692" cy="22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35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38, 39, 40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9" y="830131"/>
            <a:ext cx="4115957" cy="23259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3502153"/>
            <a:ext cx="4178809" cy="23464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28" y="889088"/>
            <a:ext cx="3890495" cy="2181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472" y="890130"/>
            <a:ext cx="3931469" cy="22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6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2" y="3744685"/>
            <a:ext cx="5490820" cy="29927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83382" y="4389956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 graphs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4" y="805499"/>
            <a:ext cx="5047601" cy="293918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199" y="808723"/>
            <a:ext cx="5124200" cy="29359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97" y="3769637"/>
            <a:ext cx="5045602" cy="290212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022931" y="4205290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38262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41, 42, 43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6" y="896112"/>
            <a:ext cx="4145215" cy="23464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6" y="3488783"/>
            <a:ext cx="4399878" cy="24245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42" y="944736"/>
            <a:ext cx="4026689" cy="2232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208" y="909449"/>
            <a:ext cx="3983792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4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44, 45, 46, 47, 48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789949"/>
            <a:ext cx="4335662" cy="2395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3035" y="1795800"/>
            <a:ext cx="1947672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45,46, 47 пустые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344" y="708831"/>
            <a:ext cx="4402133" cy="24768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44" y="3185700"/>
            <a:ext cx="4481146" cy="254203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0584" y="34207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Похоже, что напряжение пробоя на </a:t>
            </a:r>
            <a:r>
              <a:rPr lang="ru-RU" dirty="0" smtClean="0"/>
              <a:t>этом </a:t>
            </a:r>
            <a:r>
              <a:rPr lang="en-US" dirty="0" err="1"/>
              <a:t>SiMP</a:t>
            </a:r>
            <a:r>
              <a:rPr lang="ru-RU" dirty="0"/>
              <a:t> выше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2591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49, 50, 51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" y="846188"/>
            <a:ext cx="3845094" cy="21945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851" y="805010"/>
            <a:ext cx="3914853" cy="22357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68" y="799093"/>
            <a:ext cx="3911882" cy="21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95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</a:t>
            </a:r>
            <a:r>
              <a:rPr lang="en-US" dirty="0" smtClean="0">
                <a:solidFill>
                  <a:srgbClr val="FF0000"/>
                </a:solidFill>
              </a:rPr>
              <a:t>52</a:t>
            </a:r>
            <a:r>
              <a:rPr lang="ru-RU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ru-RU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ru-RU" sz="31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7" y="858516"/>
            <a:ext cx="3959352" cy="22268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69" y="889771"/>
            <a:ext cx="3850023" cy="21643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392" y="804104"/>
            <a:ext cx="4007796" cy="22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4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</a:t>
            </a:r>
            <a:r>
              <a:rPr lang="en-US" dirty="0" smtClean="0">
                <a:solidFill>
                  <a:srgbClr val="FF0000"/>
                </a:solidFill>
              </a:rPr>
              <a:t>55</a:t>
            </a:r>
            <a:r>
              <a:rPr lang="ru-RU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ru-RU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5578" y="936264"/>
            <a:ext cx="302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 </a:t>
            </a:r>
            <a:r>
              <a:rPr lang="ru-RU" dirty="0" smtClean="0"/>
              <a:t>пустой, но должен быть.</a:t>
            </a:r>
          </a:p>
          <a:p>
            <a:r>
              <a:rPr lang="ru-RU" dirty="0" smtClean="0"/>
              <a:t>Наверное, плохой контакт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2267"/>
            <a:ext cx="3711526" cy="20783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28" y="743001"/>
            <a:ext cx="4428865" cy="249106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27" y="3306789"/>
            <a:ext cx="4428865" cy="24753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362" y="4649861"/>
            <a:ext cx="3932116" cy="220813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576" y="2529591"/>
            <a:ext cx="3772936" cy="20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056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994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Спектр сигналов 1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ru-RU" dirty="0" smtClean="0">
                <a:solidFill>
                  <a:srgbClr val="FF0000"/>
                </a:solidFill>
              </a:rPr>
              <a:t>, каналы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ru-RU" dirty="0" smtClean="0">
                <a:solidFill>
                  <a:srgbClr val="FF0000"/>
                </a:solidFill>
              </a:rPr>
              <a:t>8, 59, 60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4596" y="1009416"/>
            <a:ext cx="1947672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60 - 63</a:t>
            </a:r>
            <a:r>
              <a:rPr lang="en-US" dirty="0" smtClean="0"/>
              <a:t> </a:t>
            </a:r>
            <a:r>
              <a:rPr lang="ru-RU" dirty="0" smtClean="0"/>
              <a:t>пустые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" y="990910"/>
            <a:ext cx="3951635" cy="22460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" y="3337561"/>
            <a:ext cx="3997639" cy="22650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596" y="951978"/>
            <a:ext cx="4107433" cy="23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53925" y="0"/>
            <a:ext cx="243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event_x</a:t>
            </a:r>
            <a:r>
              <a:rPr lang="en-US" sz="1600" dirty="0" smtClean="0">
                <a:solidFill>
                  <a:srgbClr val="FF0000"/>
                </a:solidFill>
              </a:rPr>
              <a:t>-ray_</a:t>
            </a:r>
            <a:r>
              <a:rPr lang="ru-RU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 smtClean="0">
                <a:solidFill>
                  <a:srgbClr val="FF0000"/>
                </a:solidFill>
              </a:rPr>
              <a:t>_</a:t>
            </a:r>
            <a:r>
              <a:rPr lang="en-US" sz="1600" dirty="0" err="1" smtClean="0">
                <a:solidFill>
                  <a:srgbClr val="FF0000"/>
                </a:solidFill>
              </a:rPr>
              <a:t>thmV</a:t>
            </a:r>
            <a:r>
              <a:rPr lang="en-US" sz="1600" dirty="0">
                <a:solidFill>
                  <a:srgbClr val="FF0000"/>
                </a:solidFill>
              </a:rPr>
              <a:t>,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SiPM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3" y="466221"/>
            <a:ext cx="3896301" cy="22186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" y="2684915"/>
            <a:ext cx="3989692" cy="22556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25" y="559197"/>
            <a:ext cx="3764387" cy="21257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225" y="2814997"/>
            <a:ext cx="3785707" cy="212559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99333" y="-13675"/>
            <a:ext cx="243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event_x-ray_6_thmV</a:t>
            </a:r>
            <a:r>
              <a:rPr lang="en-US" sz="1600" dirty="0">
                <a:solidFill>
                  <a:srgbClr val="FF0000"/>
                </a:solidFill>
              </a:rPr>
              <a:t>,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SiPM</a:t>
            </a:r>
            <a:endParaRPr lang="ru-RU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628" y="2771855"/>
            <a:ext cx="3859926" cy="21687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308" y="494167"/>
            <a:ext cx="3892573" cy="21907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634908" y="-13675"/>
            <a:ext cx="243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event_x-ray_9_thmV</a:t>
            </a:r>
            <a:r>
              <a:rPr lang="en-US" sz="1600" dirty="0">
                <a:solidFill>
                  <a:srgbClr val="FF0000"/>
                </a:solidFill>
              </a:rPr>
              <a:t>,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SiPM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417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" y="657188"/>
            <a:ext cx="5000604" cy="275736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94797" y="982903"/>
            <a:ext cx="1928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event_x</a:t>
            </a:r>
            <a:r>
              <a:rPr lang="en-US" sz="1600" dirty="0" smtClean="0">
                <a:solidFill>
                  <a:srgbClr val="FF0000"/>
                </a:solidFill>
              </a:rPr>
              <a:t>-ray_</a:t>
            </a:r>
            <a:r>
              <a:rPr lang="ru-RU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 smtClean="0">
                <a:solidFill>
                  <a:srgbClr val="FF0000"/>
                </a:solidFill>
              </a:rPr>
              <a:t>_</a:t>
            </a:r>
            <a:r>
              <a:rPr lang="en-US" sz="1600" dirty="0" err="1" smtClean="0">
                <a:solidFill>
                  <a:srgbClr val="FF0000"/>
                </a:solidFill>
              </a:rPr>
              <a:t>thmV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91" y="645783"/>
            <a:ext cx="5230369" cy="29067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3" y="3560731"/>
            <a:ext cx="4838006" cy="2786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483" y="4736527"/>
            <a:ext cx="103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наводка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8" idx="2"/>
          </p:cNvCxnSpPr>
          <p:nvPr/>
        </p:nvCxnSpPr>
        <p:spPr>
          <a:xfrm flipH="1">
            <a:off x="3705340" y="5105859"/>
            <a:ext cx="358779" cy="15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825" y="3827401"/>
            <a:ext cx="4983435" cy="278538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694800" y="4222742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 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r>
              <a:rPr lang="en-US" sz="1000" dirty="0" err="1" smtClean="0"/>
              <a:t>local_baseline_window_shift</a:t>
            </a:r>
            <a:r>
              <a:rPr lang="en-US" sz="1000" dirty="0" smtClean="0"/>
              <a:t> = 0 ns</a:t>
            </a:r>
            <a:endParaRPr lang="ru-RU" sz="1000" dirty="0"/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</a:rPr>
              <a:t>Настройка алгоритма </a:t>
            </a:r>
            <a:r>
              <a:rPr lang="en-US" sz="2800" dirty="0">
                <a:solidFill>
                  <a:srgbClr val="FF0000"/>
                </a:solidFill>
              </a:rPr>
              <a:t>(event_x-ray_4_thmV)</a:t>
            </a:r>
            <a:r>
              <a:rPr lang="ru-RU" sz="2800" dirty="0" smtClean="0">
                <a:solidFill>
                  <a:srgbClr val="FF0000"/>
                </a:solidFill>
              </a:rPr>
              <a:t/>
            </a:r>
            <a:br>
              <a:rPr lang="ru-RU" sz="2800" dirty="0" smtClean="0">
                <a:solidFill>
                  <a:srgbClr val="FF0000"/>
                </a:solidFill>
              </a:rPr>
            </a:br>
            <a:r>
              <a:rPr lang="ru-RU" sz="2200" dirty="0" smtClean="0">
                <a:solidFill>
                  <a:srgbClr val="FF0000"/>
                </a:solidFill>
              </a:rPr>
              <a:t>для удобства на графиках от времени (но не спектрах) интеграл уменьшен в 500 раз</a:t>
            </a:r>
            <a:endParaRPr lang="ru-RU" sz="2200" dirty="0">
              <a:solidFill>
                <a:srgbClr val="FF0000"/>
              </a:solidFill>
            </a:endParaRPr>
          </a:p>
        </p:txBody>
      </p:sp>
      <p:cxnSp>
        <p:nvCxnSpPr>
          <p:cNvPr id="16" name="Прямая со стрелкой 15"/>
          <p:cNvCxnSpPr>
            <a:stCxn id="8" idx="3"/>
          </p:cNvCxnSpPr>
          <p:nvPr/>
        </p:nvCxnSpPr>
        <p:spPr>
          <a:xfrm>
            <a:off x="4580755" y="4921193"/>
            <a:ext cx="2899037" cy="34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328747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(размерность интеграла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на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этом </a:t>
            </a:r>
            <a:r>
              <a:rPr lang="ru-RU" sz="1400" dirty="0" smtClean="0">
                <a:solidFill>
                  <a:srgbClr val="FF0000"/>
                </a:solidFill>
              </a:rPr>
              <a:t>слайде </a:t>
            </a:r>
            <a:r>
              <a:rPr lang="en-US" sz="1400" dirty="0" smtClean="0">
                <a:solidFill>
                  <a:srgbClr val="FF0000"/>
                </a:solidFill>
              </a:rPr>
              <a:t>mV*ns*ns</a:t>
            </a:r>
            <a:r>
              <a:rPr lang="ru-RU" sz="1400" dirty="0" smtClean="0">
                <a:solidFill>
                  <a:srgbClr val="FF0000"/>
                </a:solidFill>
              </a:rPr>
              <a:t>, а значение занижено еще в 16 раз, т.к. забыл </a:t>
            </a:r>
            <a:r>
              <a:rPr lang="ru-RU" sz="1400" dirty="0" err="1" smtClean="0">
                <a:solidFill>
                  <a:srgbClr val="FF0000"/>
                </a:solidFill>
              </a:rPr>
              <a:t>домножить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  <a:r>
              <a:rPr lang="ru-RU" sz="1400" dirty="0">
                <a:solidFill>
                  <a:srgbClr val="FF0000"/>
                </a:solidFill>
              </a:rPr>
              <a:t/>
            </a:r>
            <a:br>
              <a:rPr lang="ru-RU" sz="1400" dirty="0">
                <a:solidFill>
                  <a:srgbClr val="FF0000"/>
                </a:solidFill>
              </a:rPr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930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1" y="636201"/>
            <a:ext cx="5485229" cy="30658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03728" y="1179112"/>
            <a:ext cx="23006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veto_window_p</a:t>
            </a:r>
            <a:r>
              <a:rPr lang="en-US" sz="1000" dirty="0"/>
              <a:t> = </a:t>
            </a:r>
            <a:r>
              <a:rPr lang="en-US" sz="1000" dirty="0" smtClean="0"/>
              <a:t>10000</a:t>
            </a:r>
            <a:r>
              <a:rPr lang="ru-RU" sz="1000" dirty="0" smtClean="0"/>
              <a:t> </a:t>
            </a:r>
            <a:r>
              <a:rPr lang="en-US" sz="1000" dirty="0" smtClean="0"/>
              <a:t>ns</a:t>
            </a:r>
            <a:endParaRPr lang="ru-RU" sz="1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 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r>
              <a:rPr lang="en-US" sz="1000" dirty="0" err="1" smtClean="0"/>
              <a:t>local_baseline_window_shift</a:t>
            </a:r>
            <a:r>
              <a:rPr lang="en-US" sz="1000" dirty="0" smtClean="0"/>
              <a:t> = 0 ns</a:t>
            </a:r>
            <a:endParaRPr lang="ru-RU" sz="1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650304"/>
            <a:ext cx="5513832" cy="305048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923714" y="1060284"/>
            <a:ext cx="23711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veto_window_p</a:t>
            </a:r>
            <a:r>
              <a:rPr lang="en-US" sz="1000" dirty="0"/>
              <a:t> = </a:t>
            </a:r>
            <a:r>
              <a:rPr lang="en-US" sz="1000" dirty="0" smtClean="0"/>
              <a:t>10000 ns</a:t>
            </a:r>
            <a:endParaRPr lang="ru-RU" sz="1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3000 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r>
              <a:rPr lang="en-US" sz="1000" dirty="0" err="1" smtClean="0"/>
              <a:t>local_baseline_window_shift</a:t>
            </a:r>
            <a:r>
              <a:rPr lang="en-US" sz="1000" dirty="0" smtClean="0"/>
              <a:t> = 0 ns</a:t>
            </a:r>
            <a:endParaRPr lang="ru-RU" sz="1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91" y="3700788"/>
            <a:ext cx="5449922" cy="30298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0921" y="4159870"/>
            <a:ext cx="24416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veto_window_p</a:t>
            </a:r>
            <a:r>
              <a:rPr lang="en-US" sz="1000" dirty="0"/>
              <a:t> = </a:t>
            </a:r>
            <a:r>
              <a:rPr lang="en-US" sz="1000" dirty="0" smtClean="0"/>
              <a:t>10000 ns</a:t>
            </a:r>
            <a:endParaRPr lang="ru-RU" sz="1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 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r>
              <a:rPr lang="en-US" sz="1000" dirty="0" err="1" smtClean="0"/>
              <a:t>local_baseline_window_shift</a:t>
            </a:r>
            <a:r>
              <a:rPr lang="en-US" sz="1000" dirty="0" smtClean="0"/>
              <a:t> = 0 ns</a:t>
            </a:r>
            <a:endParaRPr lang="ru-RU" sz="1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611112" y="4846399"/>
            <a:ext cx="4562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(размерность интеграла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на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этом </a:t>
            </a:r>
            <a:r>
              <a:rPr lang="ru-RU" sz="1400" dirty="0" smtClean="0">
                <a:solidFill>
                  <a:srgbClr val="FF0000"/>
                </a:solidFill>
              </a:rPr>
              <a:t>слайде </a:t>
            </a:r>
            <a:r>
              <a:rPr lang="en-US" sz="1400" dirty="0" smtClean="0">
                <a:solidFill>
                  <a:srgbClr val="FF0000"/>
                </a:solidFill>
              </a:rPr>
              <a:t>mV*ns*ns</a:t>
            </a:r>
            <a:r>
              <a:rPr lang="ru-RU" sz="1400" dirty="0" smtClean="0">
                <a:solidFill>
                  <a:srgbClr val="FF0000"/>
                </a:solidFill>
              </a:rPr>
              <a:t>, а значение занижено еще в 16 раз, т.к. забыл </a:t>
            </a:r>
            <a:r>
              <a:rPr lang="ru-RU" sz="1400" dirty="0" err="1" smtClean="0">
                <a:solidFill>
                  <a:srgbClr val="FF0000"/>
                </a:solidFill>
              </a:rPr>
              <a:t>домножить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  <a:r>
              <a:rPr lang="ru-RU" sz="1400" dirty="0">
                <a:solidFill>
                  <a:srgbClr val="FF0000"/>
                </a:solidFill>
              </a:rPr>
              <a:t/>
            </a:r>
            <a:br>
              <a:rPr lang="ru-RU" sz="1400" dirty="0">
                <a:solidFill>
                  <a:srgbClr val="FF0000"/>
                </a:solidFill>
              </a:rPr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359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131673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Настройка алгоритма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en-US" sz="2200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sz="2200" dirty="0" smtClean="0">
                <a:solidFill>
                  <a:srgbClr val="FF0000"/>
                </a:solidFill>
                <a:hlinkClick r:id="rId2"/>
              </a:rPr>
              <a:t>github.com/Vlad-ole/Parser_signal_finder/commits/my-temporary-work</a:t>
            </a:r>
            <a:r>
              <a:rPr lang="ru-RU" sz="2200" dirty="0" smtClean="0">
                <a:solidFill>
                  <a:srgbClr val="FF0000"/>
                </a:solidFill>
              </a:rPr>
              <a:t/>
            </a:r>
            <a:br>
              <a:rPr lang="ru-RU" sz="2200" dirty="0" smtClean="0">
                <a:solidFill>
                  <a:srgbClr val="FF0000"/>
                </a:solidFill>
              </a:rPr>
            </a:br>
            <a:r>
              <a:rPr lang="en-US" sz="2200" dirty="0">
                <a:solidFill>
                  <a:srgbClr val="FF0000"/>
                </a:solidFill>
              </a:rPr>
              <a:t>38724f49471c58d843894879027c751cf3ad67ba</a:t>
            </a:r>
            <a:endParaRPr lang="ru-RU" sz="2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88" y="1725603"/>
            <a:ext cx="5227600" cy="288365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60688" y="4654362"/>
            <a:ext cx="503565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veto_window_p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20000 /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integral_window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15000 /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local_baseline_window_p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10000 /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HORIZ_INTERVAL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ru-RU" sz="11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" y="1678630"/>
            <a:ext cx="6471949" cy="3575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504688"/>
            <a:ext cx="1208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События редкие, но почти правильные</a:t>
            </a:r>
            <a:r>
              <a:rPr lang="en-US" dirty="0" smtClean="0"/>
              <a:t> (</a:t>
            </a:r>
            <a:r>
              <a:rPr lang="ru-RU" dirty="0" smtClean="0"/>
              <a:t>красивый спектр</a:t>
            </a:r>
            <a:r>
              <a:rPr lang="en-US" dirty="0" smtClean="0"/>
              <a:t>)</a:t>
            </a:r>
            <a:r>
              <a:rPr lang="ru-RU" dirty="0" smtClean="0"/>
              <a:t>. Нужно еще убрать из спектра интеграл наводки (30, 35) </a:t>
            </a:r>
            <a:r>
              <a:rPr lang="en-US" dirty="0" smtClean="0"/>
              <a:t>us.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921240" y="3097246"/>
            <a:ext cx="18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Обработано 1410 сигналов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610294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(размерность интеграла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на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>
                <a:solidFill>
                  <a:srgbClr val="FF0000"/>
                </a:solidFill>
              </a:rPr>
              <a:t>этом </a:t>
            </a:r>
            <a:r>
              <a:rPr lang="ru-RU" sz="1400" dirty="0" smtClean="0">
                <a:solidFill>
                  <a:srgbClr val="FF0000"/>
                </a:solidFill>
              </a:rPr>
              <a:t>слайде </a:t>
            </a:r>
            <a:r>
              <a:rPr lang="en-US" sz="1400" dirty="0" smtClean="0">
                <a:solidFill>
                  <a:srgbClr val="FF0000"/>
                </a:solidFill>
              </a:rPr>
              <a:t>mV*ns*ns</a:t>
            </a:r>
            <a:r>
              <a:rPr lang="ru-RU" sz="1400" dirty="0" smtClean="0">
                <a:solidFill>
                  <a:srgbClr val="FF0000"/>
                </a:solidFill>
              </a:rPr>
              <a:t>, а значение занижено еще в 16 раз, т.к. забыл </a:t>
            </a:r>
            <a:r>
              <a:rPr lang="ru-RU" sz="1400" dirty="0" err="1" smtClean="0">
                <a:solidFill>
                  <a:srgbClr val="FF0000"/>
                </a:solidFill>
              </a:rPr>
              <a:t>домножить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  <a:r>
              <a:rPr lang="ru-RU" sz="1400" dirty="0">
                <a:solidFill>
                  <a:srgbClr val="FF0000"/>
                </a:solidFill>
              </a:rPr>
              <a:t/>
            </a:r>
            <a:br>
              <a:rPr lang="ru-RU" sz="1400" dirty="0">
                <a:solidFill>
                  <a:srgbClr val="FF0000"/>
                </a:solidFill>
              </a:rPr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117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61104</TotalTime>
  <Words>1993</Words>
  <Application>Microsoft Office PowerPoint</Application>
  <PresentationFormat>Широкоэкранный</PresentationFormat>
  <Paragraphs>453</Paragraphs>
  <Slides>114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Consolas</vt:lpstr>
      <vt:lpstr>Тема Office</vt:lpstr>
      <vt:lpstr>Обработка данных захода от 22 июня 2017</vt:lpstr>
      <vt:lpstr>Схема измерений</vt:lpstr>
      <vt:lpstr>Схема измерений (дополнение)</vt:lpstr>
      <vt:lpstr>Описание каналов</vt:lpstr>
      <vt:lpstr>3PMT</vt:lpstr>
      <vt:lpstr>Небольшое введение</vt:lpstr>
      <vt:lpstr>event_x-ray_20_thmV, ∑3PMT</vt:lpstr>
      <vt:lpstr>event_x-ray_18_small_2 , ∑3PMT </vt:lpstr>
      <vt:lpstr>event_x-ray_16_thmV , ∑3PMT </vt:lpstr>
      <vt:lpstr>event_x-ray_14_thmV , ∑3PMT </vt:lpstr>
      <vt:lpstr>event_x-ray_12_thmV , ∑3PMT </vt:lpstr>
      <vt:lpstr>event_x-ray_10_thmV , ∑3PMT </vt:lpstr>
      <vt:lpstr>event_x-ray_10_thmV_recalib , ∑3PMT</vt:lpstr>
      <vt:lpstr>event_x-ray_9_thmV, ∑3PMT</vt:lpstr>
      <vt:lpstr>event_x-ray_8_thmV, ∑3PMT</vt:lpstr>
      <vt:lpstr>event_x-ray_8_thmV, ∑3PMT</vt:lpstr>
      <vt:lpstr>event_x-ray_7_thmV, ∑3PMT</vt:lpstr>
      <vt:lpstr>event_x-ray_7_thmV, ∑3PMT</vt:lpstr>
      <vt:lpstr>event_x-ray_6_thmV, ∑3PMT</vt:lpstr>
      <vt:lpstr>event_x-ray_6_thmV, ∑3PMT</vt:lpstr>
      <vt:lpstr>event_x-ray_5_thmV, ∑3PMT</vt:lpstr>
      <vt:lpstr>event_x-ray_5_thmV, ∑3PMT</vt:lpstr>
      <vt:lpstr>event_x-ray_4_thmV, ∑3PMT</vt:lpstr>
      <vt:lpstr>event_x-ray_4_thmV, ∑3PMT</vt:lpstr>
      <vt:lpstr>1PMT</vt:lpstr>
      <vt:lpstr>event_x-ray_20_thmV, 1PMT</vt:lpstr>
      <vt:lpstr>event_x-ray_20_thmV, 1PMT</vt:lpstr>
      <vt:lpstr>event_x-ray_18_small_2, 1PMT</vt:lpstr>
      <vt:lpstr>event_x-ray_18_small_2, 1PMT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GEM</vt:lpstr>
      <vt:lpstr>event_x-ray_20_thmV, GEM</vt:lpstr>
      <vt:lpstr>event_x-ray_18_small_2, GEM</vt:lpstr>
      <vt:lpstr>event_x-ray_16_thmV, GEM</vt:lpstr>
      <vt:lpstr>event_x-ray_14_thmV, GEM</vt:lpstr>
      <vt:lpstr>event_x-ray_12_thmV, GEM</vt:lpstr>
      <vt:lpstr>event_x-ray_10_thmV, GEM</vt:lpstr>
      <vt:lpstr>event_x-ray_10_thmV_recalib, GEM</vt:lpstr>
      <vt:lpstr>event_x-ray_9_thmV, GEM</vt:lpstr>
      <vt:lpstr>event_x-ray_8_thmV, GEM</vt:lpstr>
      <vt:lpstr>event_x-ray_7_thmV, GEM</vt:lpstr>
      <vt:lpstr>event_x-ray_6_thmV, GEM</vt:lpstr>
      <vt:lpstr>event_x-ray_5_thmV, GEM</vt:lpstr>
      <vt:lpstr>event_x-ray_4_thmV, GEM</vt:lpstr>
      <vt:lpstr>Число pe в событии по методу одиночного интеграла,  event_x-ray_4_thmV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SiPM; X-ray</vt:lpstr>
      <vt:lpstr>event_x-ray_20_thmV, SiPM, ch 38</vt:lpstr>
      <vt:lpstr>Настройка параметров фильтра</vt:lpstr>
      <vt:lpstr>Настройка параметров фильтра</vt:lpstr>
      <vt:lpstr>Настройка параметров фильтра</vt:lpstr>
      <vt:lpstr>event_x-ray_20_thmV, SiPM, ch 38</vt:lpstr>
      <vt:lpstr>Настройка параметров фильтра</vt:lpstr>
      <vt:lpstr>Настройка параметров фильтра</vt:lpstr>
      <vt:lpstr>Настройка параметров фильтра</vt:lpstr>
      <vt:lpstr>Настройка параметров фильтра</vt:lpstr>
      <vt:lpstr>Интеграл сигнала</vt:lpstr>
      <vt:lpstr>Настройка параметров фильтра</vt:lpstr>
      <vt:lpstr>Работа алгоритма PeakFinderFind (git commit: https://github.com/Vlad-ole/Parser_signal_finder ef689e56a912f8951742eafadf35fcdc84029d27)</vt:lpstr>
      <vt:lpstr>Спектр сигналов 1e, одиночный интеграл</vt:lpstr>
      <vt:lpstr>Спектр сигналов 1e, каналы 32, 33, 34</vt:lpstr>
      <vt:lpstr>Спектр сигналов 1e, каналы 35, 36, 37</vt:lpstr>
      <vt:lpstr>Спектр сигналов 1e, каналы 38, 39, 40</vt:lpstr>
      <vt:lpstr>Спектр сигналов 1e, каналы 41, 42, 43</vt:lpstr>
      <vt:lpstr>Спектр сигналов 1e, каналы 44, 45, 46, 47, 48</vt:lpstr>
      <vt:lpstr>Спектр сигналов 1e, каналы 49, 50, 51</vt:lpstr>
      <vt:lpstr>Спектр сигналов 1e, каналы 52, 53, 54</vt:lpstr>
      <vt:lpstr>Спектр сигналов 1e, каналы 55, 56, 57</vt:lpstr>
      <vt:lpstr>Спектр сигналов 1e, каналы 58, 59, 60</vt:lpstr>
      <vt:lpstr>Презентация PowerPoint</vt:lpstr>
      <vt:lpstr>Настройка алгоритма (event_x-ray_4_thmV) для удобства на графиках от времени (но не спектрах) интеграл уменьшен в 500 раз</vt:lpstr>
      <vt:lpstr>Настройка алгоритма</vt:lpstr>
      <vt:lpstr>Настройка алгоритма https://github.com/Vlad-ole/Parser_signal_finder/commits/my-temporary-work 38724f49471c58d843894879027c751cf3ad67ba</vt:lpstr>
      <vt:lpstr>Настройка алгоритма</vt:lpstr>
      <vt:lpstr>Настройка алгоритма</vt:lpstr>
      <vt:lpstr>Настройка алгоритма (event_x-ray_4_thmV) e25fd4d691520187e956f802634f6986a2c4a4f4</vt:lpstr>
      <vt:lpstr>Презентация PowerPoint</vt:lpstr>
      <vt:lpstr>Настройка алгоритма e25fd4d691520187e956f802634f6986a2c4a4f4</vt:lpstr>
      <vt:lpstr>Презентация PowerPoint</vt:lpstr>
      <vt:lpstr>Презентация PowerPoint</vt:lpstr>
      <vt:lpstr>3PMT; Cd</vt:lpstr>
      <vt:lpstr>event_x-ray_4_thmV, GEM</vt:lpstr>
      <vt:lpstr>event_x_ray_18_2mmColl , ∑3PMT </vt:lpstr>
      <vt:lpstr>event_x_ray_18_2mmColl , ∑3PMT </vt:lpstr>
      <vt:lpstr>event_x_ray_18_2mmColl , 1PMT </vt:lpstr>
      <vt:lpstr>event_x_ray_18_2mmColl , 1PMT </vt:lpstr>
      <vt:lpstr>event_x_ray_18_2mmColl , GEM</vt:lpstr>
      <vt:lpstr>event_x_ray_18_2mmColl , GEM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данных захода от 22 июня 2017</dc:title>
  <dc:creator>oleynikov</dc:creator>
  <cp:lastModifiedBy>oleynikov</cp:lastModifiedBy>
  <cp:revision>995</cp:revision>
  <dcterms:created xsi:type="dcterms:W3CDTF">2017-07-06T10:13:07Z</dcterms:created>
  <dcterms:modified xsi:type="dcterms:W3CDTF">2017-11-13T06:06:41Z</dcterms:modified>
</cp:coreProperties>
</file>